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1" r:id="rId1"/>
  </p:sldMasterIdLst>
  <p:sldIdLst>
    <p:sldId id="256" r:id="rId2"/>
    <p:sldId id="258" r:id="rId3"/>
    <p:sldId id="257" r:id="rId4"/>
    <p:sldId id="259" r:id="rId5"/>
    <p:sldId id="260" r:id="rId6"/>
    <p:sldId id="291" r:id="rId7"/>
    <p:sldId id="261" r:id="rId8"/>
    <p:sldId id="263" r:id="rId9"/>
    <p:sldId id="266" r:id="rId10"/>
    <p:sldId id="265" r:id="rId11"/>
    <p:sldId id="267" r:id="rId12"/>
    <p:sldId id="268" r:id="rId13"/>
    <p:sldId id="269" r:id="rId14"/>
    <p:sldId id="290" r:id="rId15"/>
    <p:sldId id="270" r:id="rId16"/>
    <p:sldId id="271" r:id="rId17"/>
    <p:sldId id="272" r:id="rId18"/>
    <p:sldId id="273" r:id="rId19"/>
    <p:sldId id="274" r:id="rId20"/>
    <p:sldId id="275" r:id="rId21"/>
    <p:sldId id="276" r:id="rId22"/>
    <p:sldId id="293" r:id="rId23"/>
    <p:sldId id="292" r:id="rId24"/>
    <p:sldId id="277" r:id="rId25"/>
    <p:sldId id="278" r:id="rId26"/>
    <p:sldId id="279" r:id="rId27"/>
    <p:sldId id="280" r:id="rId28"/>
    <p:sldId id="281" r:id="rId29"/>
    <p:sldId id="283" r:id="rId30"/>
    <p:sldId id="288" r:id="rId31"/>
    <p:sldId id="289" r:id="rId32"/>
    <p:sldId id="284" r:id="rId33"/>
    <p:sldId id="285" r:id="rId34"/>
    <p:sldId id="286" r:id="rId35"/>
    <p:sldId id="287" r:id="rId36"/>
    <p:sldId id="294" r:id="rId37"/>
    <p:sldId id="29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pn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663DB-0C5D-4E48-B39B-EEF75D3C1D45}" type="doc">
      <dgm:prSet loTypeId="urn:microsoft.com/office/officeart/2008/layout/TitlePictureLineup" loCatId="picture" qsTypeId="urn:microsoft.com/office/officeart/2005/8/quickstyle/simple1" qsCatId="simple" csTypeId="urn:microsoft.com/office/officeart/2005/8/colors/colorful1" csCatId="colorful" phldr="1"/>
      <dgm:spPr/>
      <dgm:t>
        <a:bodyPr/>
        <a:lstStyle/>
        <a:p>
          <a:endParaRPr lang="es-MX"/>
        </a:p>
      </dgm:t>
    </dgm:pt>
    <dgm:pt modelId="{7793D4A4-932F-4A38-B8CB-F658D602C0E5}">
      <dgm:prSet phldrT="[Texto]" custT="1"/>
      <dgm:spPr/>
      <dgm:t>
        <a:bodyPr/>
        <a:lstStyle/>
        <a:p>
          <a:r>
            <a:rPr lang="es-MX" sz="2600" dirty="0"/>
            <a:t>Pentium P5 </a:t>
          </a:r>
        </a:p>
      </dgm:t>
    </dgm:pt>
    <dgm:pt modelId="{F4F27814-A055-475F-90F5-B1A399E746FA}" type="parTrans" cxnId="{29ED0CFD-A6CA-49D5-AF77-5622E3387F5D}">
      <dgm:prSet/>
      <dgm:spPr/>
      <dgm:t>
        <a:bodyPr/>
        <a:lstStyle/>
        <a:p>
          <a:endParaRPr lang="es-MX"/>
        </a:p>
      </dgm:t>
    </dgm:pt>
    <dgm:pt modelId="{72E3F039-0EB1-48B5-A003-A0D80F01C5F7}" type="sibTrans" cxnId="{29ED0CFD-A6CA-49D5-AF77-5622E3387F5D}">
      <dgm:prSet/>
      <dgm:spPr/>
      <dgm:t>
        <a:bodyPr/>
        <a:lstStyle/>
        <a:p>
          <a:endParaRPr lang="es-MX"/>
        </a:p>
      </dgm:t>
    </dgm:pt>
    <dgm:pt modelId="{A60B4E2E-A8E0-4121-AC73-7325F4FFCDB3}">
      <dgm:prSet phldrT="[Texto]"/>
      <dgm:spPr/>
      <dgm:t>
        <a:bodyPr/>
        <a:lstStyle/>
        <a:p>
          <a:pPr algn="l"/>
          <a:r>
            <a:rPr lang="es-MX" dirty="0"/>
            <a:t>Se lanzó con 60 MHz en 1993 y estaba disponible con hasta 200 MHz (P54CS) en 1996. El diseño original de 800 nm tenía 3,1 millones de transistores, pero escalado a 3,3 millones en el diseño de 350 nm de 1996. </a:t>
          </a:r>
        </a:p>
      </dgm:t>
    </dgm:pt>
    <dgm:pt modelId="{4EEC3B28-EC69-48C3-878F-89810AC08CD3}" type="parTrans" cxnId="{CAD203BB-C9C6-4075-85C6-73A22CF4755C}">
      <dgm:prSet/>
      <dgm:spPr/>
      <dgm:t>
        <a:bodyPr/>
        <a:lstStyle/>
        <a:p>
          <a:endParaRPr lang="es-MX"/>
        </a:p>
      </dgm:t>
    </dgm:pt>
    <dgm:pt modelId="{4BFB588A-73E3-4ABE-8680-7DF139BBF70B}" type="sibTrans" cxnId="{CAD203BB-C9C6-4075-85C6-73A22CF4755C}">
      <dgm:prSet/>
      <dgm:spPr/>
      <dgm:t>
        <a:bodyPr/>
        <a:lstStyle/>
        <a:p>
          <a:endParaRPr lang="es-MX"/>
        </a:p>
      </dgm:t>
    </dgm:pt>
    <dgm:pt modelId="{AC6AFE7C-1318-49FE-A012-C4FB53FFDF1C}">
      <dgm:prSet phldrT="[Texto]" custT="1"/>
      <dgm:spPr/>
      <dgm:t>
        <a:bodyPr/>
        <a:lstStyle/>
        <a:p>
          <a:r>
            <a:rPr lang="es-MX" sz="2600" dirty="0"/>
            <a:t>Pentium P55C</a:t>
          </a:r>
        </a:p>
      </dgm:t>
    </dgm:pt>
    <dgm:pt modelId="{7E0B9372-AD76-4062-8CDE-E67A89812D94}" type="parTrans" cxnId="{4A479412-41EE-42D4-86D8-0EBD2577BEBC}">
      <dgm:prSet/>
      <dgm:spPr/>
      <dgm:t>
        <a:bodyPr/>
        <a:lstStyle/>
        <a:p>
          <a:endParaRPr lang="es-MX"/>
        </a:p>
      </dgm:t>
    </dgm:pt>
    <dgm:pt modelId="{45865891-CED0-4910-808B-55F2E56C49B2}" type="sibTrans" cxnId="{4A479412-41EE-42D4-86D8-0EBD2577BEBC}">
      <dgm:prSet/>
      <dgm:spPr/>
      <dgm:t>
        <a:bodyPr/>
        <a:lstStyle/>
        <a:p>
          <a:endParaRPr lang="es-MX"/>
        </a:p>
      </dgm:t>
    </dgm:pt>
    <dgm:pt modelId="{956EFDD4-4BEC-4BA9-9DFA-7E03F1E4848D}">
      <dgm:prSet phldrT="[Texto]"/>
      <dgm:spPr/>
      <dgm:t>
        <a:bodyPr/>
        <a:lstStyle/>
        <a:p>
          <a:pPr algn="l"/>
          <a:r>
            <a:rPr lang="es-MX" dirty="0"/>
            <a:t>Se anunció en 1997 con MMX (extensiones multimedia) y amplió el diseño del procesador a 4,5 millones de transistores y una velocidad de reloj de 233 MHz.</a:t>
          </a:r>
        </a:p>
      </dgm:t>
    </dgm:pt>
    <dgm:pt modelId="{C3676DA3-D7E3-4220-B8BA-AEBD6D1464B5}" type="parTrans" cxnId="{8E8BD452-42C2-40C6-ADC6-26651CAC5B66}">
      <dgm:prSet/>
      <dgm:spPr/>
      <dgm:t>
        <a:bodyPr/>
        <a:lstStyle/>
        <a:p>
          <a:endParaRPr lang="es-MX"/>
        </a:p>
      </dgm:t>
    </dgm:pt>
    <dgm:pt modelId="{85588C15-B42E-47E7-88B2-DDDA9AF87407}" type="sibTrans" cxnId="{8E8BD452-42C2-40C6-ADC6-26651CAC5B66}">
      <dgm:prSet/>
      <dgm:spPr/>
      <dgm:t>
        <a:bodyPr/>
        <a:lstStyle/>
        <a:p>
          <a:endParaRPr lang="es-MX"/>
        </a:p>
      </dgm:t>
    </dgm:pt>
    <dgm:pt modelId="{547ABE4C-FCAC-409D-B4FC-9A8EEACA7911}" type="pres">
      <dgm:prSet presAssocID="{040663DB-0C5D-4E48-B39B-EEF75D3C1D45}" presName="Name0" presStyleCnt="0">
        <dgm:presLayoutVars>
          <dgm:dir/>
        </dgm:presLayoutVars>
      </dgm:prSet>
      <dgm:spPr/>
    </dgm:pt>
    <dgm:pt modelId="{E70F714B-3304-40DF-97C4-3B58913740D2}" type="pres">
      <dgm:prSet presAssocID="{7793D4A4-932F-4A38-B8CB-F658D602C0E5}" presName="composite" presStyleCnt="0"/>
      <dgm:spPr/>
    </dgm:pt>
    <dgm:pt modelId="{0F7F8396-32C6-4382-826E-A73AAC8DBD26}" type="pres">
      <dgm:prSet presAssocID="{7793D4A4-932F-4A38-B8CB-F658D602C0E5}" presName="Accent" presStyleLbl="alignAcc1" presStyleIdx="0" presStyleCnt="2"/>
      <dgm:spPr/>
    </dgm:pt>
    <dgm:pt modelId="{E6886769-CE89-4E46-B5A8-A83E706F8A6A}" type="pres">
      <dgm:prSet presAssocID="{7793D4A4-932F-4A38-B8CB-F658D602C0E5}" presName="Imag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B3CBA5A2-9AFE-4B2D-97CF-829872219D6E}" type="pres">
      <dgm:prSet presAssocID="{7793D4A4-932F-4A38-B8CB-F658D602C0E5}" presName="Child" presStyleLbl="revTx" presStyleIdx="0" presStyleCnt="2">
        <dgm:presLayoutVars>
          <dgm:bulletEnabled val="1"/>
        </dgm:presLayoutVars>
      </dgm:prSet>
      <dgm:spPr/>
    </dgm:pt>
    <dgm:pt modelId="{4FD14A1A-D1C9-49CF-B6F5-647FB6B0FD1D}" type="pres">
      <dgm:prSet presAssocID="{7793D4A4-932F-4A38-B8CB-F658D602C0E5}" presName="Parent" presStyleLbl="alignNode1" presStyleIdx="0" presStyleCnt="2">
        <dgm:presLayoutVars>
          <dgm:bulletEnabled val="1"/>
        </dgm:presLayoutVars>
      </dgm:prSet>
      <dgm:spPr/>
    </dgm:pt>
    <dgm:pt modelId="{135249B7-A766-42FC-BA49-49AFCA9A18D7}" type="pres">
      <dgm:prSet presAssocID="{72E3F039-0EB1-48B5-A003-A0D80F01C5F7}" presName="sibTrans" presStyleCnt="0"/>
      <dgm:spPr/>
    </dgm:pt>
    <dgm:pt modelId="{2B75D34E-ABF1-4CAE-8C17-72A18A5CB0D3}" type="pres">
      <dgm:prSet presAssocID="{AC6AFE7C-1318-49FE-A012-C4FB53FFDF1C}" presName="composite" presStyleCnt="0"/>
      <dgm:spPr/>
    </dgm:pt>
    <dgm:pt modelId="{6DEDCFCB-42EE-4D4F-A18C-34503FA43ED2}" type="pres">
      <dgm:prSet presAssocID="{AC6AFE7C-1318-49FE-A012-C4FB53FFDF1C}" presName="Accent" presStyleLbl="alignAcc1" presStyleIdx="1" presStyleCnt="2"/>
      <dgm:spPr/>
    </dgm:pt>
    <dgm:pt modelId="{C7079652-9C1F-44F1-90AA-38D87A6DA83A}" type="pres">
      <dgm:prSet presAssocID="{AC6AFE7C-1318-49FE-A012-C4FB53FFDF1C}" presName="Image"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E77E4428-02EE-4FD1-AD5E-434046A7382A}" type="pres">
      <dgm:prSet presAssocID="{AC6AFE7C-1318-49FE-A012-C4FB53FFDF1C}" presName="Child" presStyleLbl="revTx" presStyleIdx="1" presStyleCnt="2">
        <dgm:presLayoutVars>
          <dgm:bulletEnabled val="1"/>
        </dgm:presLayoutVars>
      </dgm:prSet>
      <dgm:spPr/>
    </dgm:pt>
    <dgm:pt modelId="{7F4278B0-7918-46C1-B529-9FD0B615A3A8}" type="pres">
      <dgm:prSet presAssocID="{AC6AFE7C-1318-49FE-A012-C4FB53FFDF1C}" presName="Parent" presStyleLbl="alignNode1" presStyleIdx="1" presStyleCnt="2">
        <dgm:presLayoutVars>
          <dgm:bulletEnabled val="1"/>
        </dgm:presLayoutVars>
      </dgm:prSet>
      <dgm:spPr/>
    </dgm:pt>
  </dgm:ptLst>
  <dgm:cxnLst>
    <dgm:cxn modelId="{4A479412-41EE-42D4-86D8-0EBD2577BEBC}" srcId="{040663DB-0C5D-4E48-B39B-EEF75D3C1D45}" destId="{AC6AFE7C-1318-49FE-A012-C4FB53FFDF1C}" srcOrd="1" destOrd="0" parTransId="{7E0B9372-AD76-4062-8CDE-E67A89812D94}" sibTransId="{45865891-CED0-4910-808B-55F2E56C49B2}"/>
    <dgm:cxn modelId="{8E8BD452-42C2-40C6-ADC6-26651CAC5B66}" srcId="{AC6AFE7C-1318-49FE-A012-C4FB53FFDF1C}" destId="{956EFDD4-4BEC-4BA9-9DFA-7E03F1E4848D}" srcOrd="0" destOrd="0" parTransId="{C3676DA3-D7E3-4220-B8BA-AEBD6D1464B5}" sibTransId="{85588C15-B42E-47E7-88B2-DDDA9AF87407}"/>
    <dgm:cxn modelId="{F7B51077-26E8-4BA1-AFF9-C3F3AD3D3FEC}" type="presOf" srcId="{7793D4A4-932F-4A38-B8CB-F658D602C0E5}" destId="{4FD14A1A-D1C9-49CF-B6F5-647FB6B0FD1D}" srcOrd="0" destOrd="0" presId="urn:microsoft.com/office/officeart/2008/layout/TitlePictureLineup"/>
    <dgm:cxn modelId="{6D23A985-421E-44D3-B3C9-F1A121B3324C}" type="presOf" srcId="{A60B4E2E-A8E0-4121-AC73-7325F4FFCDB3}" destId="{B3CBA5A2-9AFE-4B2D-97CF-829872219D6E}" srcOrd="0" destOrd="0" presId="urn:microsoft.com/office/officeart/2008/layout/TitlePictureLineup"/>
    <dgm:cxn modelId="{CD1FD89B-9FC2-4DE0-8824-B90AFFF3BFF7}" type="presOf" srcId="{AC6AFE7C-1318-49FE-A012-C4FB53FFDF1C}" destId="{7F4278B0-7918-46C1-B529-9FD0B615A3A8}" srcOrd="0" destOrd="0" presId="urn:microsoft.com/office/officeart/2008/layout/TitlePictureLineup"/>
    <dgm:cxn modelId="{CAD203BB-C9C6-4075-85C6-73A22CF4755C}" srcId="{7793D4A4-932F-4A38-B8CB-F658D602C0E5}" destId="{A60B4E2E-A8E0-4121-AC73-7325F4FFCDB3}" srcOrd="0" destOrd="0" parTransId="{4EEC3B28-EC69-48C3-878F-89810AC08CD3}" sibTransId="{4BFB588A-73E3-4ABE-8680-7DF139BBF70B}"/>
    <dgm:cxn modelId="{3C46A5C1-37EA-42C4-B5CC-17BFE9252431}" type="presOf" srcId="{040663DB-0C5D-4E48-B39B-EEF75D3C1D45}" destId="{547ABE4C-FCAC-409D-B4FC-9A8EEACA7911}" srcOrd="0" destOrd="0" presId="urn:microsoft.com/office/officeart/2008/layout/TitlePictureLineup"/>
    <dgm:cxn modelId="{8FC6F5CC-1D4C-43F1-87DD-C5982FFBA57A}" type="presOf" srcId="{956EFDD4-4BEC-4BA9-9DFA-7E03F1E4848D}" destId="{E77E4428-02EE-4FD1-AD5E-434046A7382A}" srcOrd="0" destOrd="0" presId="urn:microsoft.com/office/officeart/2008/layout/TitlePictureLineup"/>
    <dgm:cxn modelId="{29ED0CFD-A6CA-49D5-AF77-5622E3387F5D}" srcId="{040663DB-0C5D-4E48-B39B-EEF75D3C1D45}" destId="{7793D4A4-932F-4A38-B8CB-F658D602C0E5}" srcOrd="0" destOrd="0" parTransId="{F4F27814-A055-475F-90F5-B1A399E746FA}" sibTransId="{72E3F039-0EB1-48B5-A003-A0D80F01C5F7}"/>
    <dgm:cxn modelId="{059BDC76-916A-4CA5-80F3-93C52D4A5683}" type="presParOf" srcId="{547ABE4C-FCAC-409D-B4FC-9A8EEACA7911}" destId="{E70F714B-3304-40DF-97C4-3B58913740D2}" srcOrd="0" destOrd="0" presId="urn:microsoft.com/office/officeart/2008/layout/TitlePictureLineup"/>
    <dgm:cxn modelId="{2115B9BD-1789-4970-A2D7-74019F642329}" type="presParOf" srcId="{E70F714B-3304-40DF-97C4-3B58913740D2}" destId="{0F7F8396-32C6-4382-826E-A73AAC8DBD26}" srcOrd="0" destOrd="0" presId="urn:microsoft.com/office/officeart/2008/layout/TitlePictureLineup"/>
    <dgm:cxn modelId="{8B60BD1F-958D-4EF6-A511-BD87EE8EEE43}" type="presParOf" srcId="{E70F714B-3304-40DF-97C4-3B58913740D2}" destId="{E6886769-CE89-4E46-B5A8-A83E706F8A6A}" srcOrd="1" destOrd="0" presId="urn:microsoft.com/office/officeart/2008/layout/TitlePictureLineup"/>
    <dgm:cxn modelId="{0B2564AD-45E4-433E-991C-5F3027E4010A}" type="presParOf" srcId="{E70F714B-3304-40DF-97C4-3B58913740D2}" destId="{B3CBA5A2-9AFE-4B2D-97CF-829872219D6E}" srcOrd="2" destOrd="0" presId="urn:microsoft.com/office/officeart/2008/layout/TitlePictureLineup"/>
    <dgm:cxn modelId="{4A6DDBAE-DE72-4E1F-B830-6BF7ED3A569E}" type="presParOf" srcId="{E70F714B-3304-40DF-97C4-3B58913740D2}" destId="{4FD14A1A-D1C9-49CF-B6F5-647FB6B0FD1D}" srcOrd="3" destOrd="0" presId="urn:microsoft.com/office/officeart/2008/layout/TitlePictureLineup"/>
    <dgm:cxn modelId="{FADCBD85-8679-46B6-8CF5-8FE9848EF5DD}" type="presParOf" srcId="{547ABE4C-FCAC-409D-B4FC-9A8EEACA7911}" destId="{135249B7-A766-42FC-BA49-49AFCA9A18D7}" srcOrd="1" destOrd="0" presId="urn:microsoft.com/office/officeart/2008/layout/TitlePictureLineup"/>
    <dgm:cxn modelId="{CF0ABE83-6C26-4C20-B0C9-FA2F684883B4}" type="presParOf" srcId="{547ABE4C-FCAC-409D-B4FC-9A8EEACA7911}" destId="{2B75D34E-ABF1-4CAE-8C17-72A18A5CB0D3}" srcOrd="2" destOrd="0" presId="urn:microsoft.com/office/officeart/2008/layout/TitlePictureLineup"/>
    <dgm:cxn modelId="{353A0205-770A-400A-8EEF-AC3C8C80825A}" type="presParOf" srcId="{2B75D34E-ABF1-4CAE-8C17-72A18A5CB0D3}" destId="{6DEDCFCB-42EE-4D4F-A18C-34503FA43ED2}" srcOrd="0" destOrd="0" presId="urn:microsoft.com/office/officeart/2008/layout/TitlePictureLineup"/>
    <dgm:cxn modelId="{567B6F3F-CF47-4246-80E6-607D0BE4213F}" type="presParOf" srcId="{2B75D34E-ABF1-4CAE-8C17-72A18A5CB0D3}" destId="{C7079652-9C1F-44F1-90AA-38D87A6DA83A}" srcOrd="1" destOrd="0" presId="urn:microsoft.com/office/officeart/2008/layout/TitlePictureLineup"/>
    <dgm:cxn modelId="{7873172D-6A97-4D14-B528-24CB27EE4B33}" type="presParOf" srcId="{2B75D34E-ABF1-4CAE-8C17-72A18A5CB0D3}" destId="{E77E4428-02EE-4FD1-AD5E-434046A7382A}" srcOrd="2" destOrd="0" presId="urn:microsoft.com/office/officeart/2008/layout/TitlePictureLineup"/>
    <dgm:cxn modelId="{808E0343-9050-46D8-96A3-B395DEB92E1E}" type="presParOf" srcId="{2B75D34E-ABF1-4CAE-8C17-72A18A5CB0D3}" destId="{7F4278B0-7918-46C1-B529-9FD0B615A3A8}"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77E5BE-575E-4B6C-82D9-D5DE1F66E67F}" type="doc">
      <dgm:prSet loTypeId="urn:microsoft.com/office/officeart/2005/8/layout/process1" loCatId="process" qsTypeId="urn:microsoft.com/office/officeart/2005/8/quickstyle/simple1" qsCatId="simple" csTypeId="urn:microsoft.com/office/officeart/2005/8/colors/colorful1" csCatId="colorful" phldr="1"/>
      <dgm:spPr/>
    </dgm:pt>
    <dgm:pt modelId="{96AE3F4E-18A3-445E-A873-53AAAEA0DF55}">
      <dgm:prSet phldrT="[Texto]" custT="1"/>
      <dgm:spPr/>
      <dgm:t>
        <a:bodyPr/>
        <a:lstStyle/>
        <a:p>
          <a:r>
            <a:rPr lang="es-MX" sz="2000" b="0" dirty="0" err="1"/>
            <a:t>Netburst</a:t>
          </a:r>
          <a:r>
            <a:rPr lang="es-MX" sz="2000" b="0" dirty="0"/>
            <a:t> se lanzó con 1,3 y 1,4 GHz, aumentado a 2,2 con el núcleo Northwood de 130 nm (55 millones de transistores) en 2002.</a:t>
          </a:r>
        </a:p>
      </dgm:t>
    </dgm:pt>
    <dgm:pt modelId="{141B731C-9902-4090-A02E-AF9E49074420}" type="parTrans" cxnId="{41EDFE5E-C206-4480-95AC-3CECAAA1EA0E}">
      <dgm:prSet/>
      <dgm:spPr/>
      <dgm:t>
        <a:bodyPr/>
        <a:lstStyle/>
        <a:p>
          <a:endParaRPr lang="es-MX" sz="2000" b="0"/>
        </a:p>
      </dgm:t>
    </dgm:pt>
    <dgm:pt modelId="{2902B7DD-3FA8-4D3F-B2BE-40F2EB22F154}" type="sibTrans" cxnId="{41EDFE5E-C206-4480-95AC-3CECAAA1EA0E}">
      <dgm:prSet custT="1"/>
      <dgm:spPr/>
      <dgm:t>
        <a:bodyPr/>
        <a:lstStyle/>
        <a:p>
          <a:endParaRPr lang="es-MX" sz="2000" b="0"/>
        </a:p>
      </dgm:t>
    </dgm:pt>
    <dgm:pt modelId="{9540C373-C515-4AA0-8949-EDD90D1B2096}">
      <dgm:prSet phldrT="[Texto]" custT="1"/>
      <dgm:spPr/>
      <dgm:t>
        <a:bodyPr/>
        <a:lstStyle/>
        <a:p>
          <a:r>
            <a:rPr lang="es-MX" sz="2000" b="0" dirty="0"/>
            <a:t>A 3,8 GHz con el núcleo Prescott de 90 nm (125 millones de transistores) en 2005.</a:t>
          </a:r>
        </a:p>
      </dgm:t>
    </dgm:pt>
    <dgm:pt modelId="{7025C4D0-B964-46AA-BCFF-6B210BCA334D}" type="parTrans" cxnId="{753C0B2C-F75E-43CD-931A-4696D7175654}">
      <dgm:prSet/>
      <dgm:spPr/>
      <dgm:t>
        <a:bodyPr/>
        <a:lstStyle/>
        <a:p>
          <a:endParaRPr lang="es-MX" sz="2000" b="0"/>
        </a:p>
      </dgm:t>
    </dgm:pt>
    <dgm:pt modelId="{39047BA8-FC97-4B61-BA5C-A03E7F2BEB2F}" type="sibTrans" cxnId="{753C0B2C-F75E-43CD-931A-4696D7175654}">
      <dgm:prSet custT="1"/>
      <dgm:spPr/>
      <dgm:t>
        <a:bodyPr/>
        <a:lstStyle/>
        <a:p>
          <a:endParaRPr lang="es-MX" sz="2000" b="0"/>
        </a:p>
      </dgm:t>
    </dgm:pt>
    <dgm:pt modelId="{96DB1865-89E2-414E-B6CD-095D9BE5EE7F}">
      <dgm:prSet phldrT="[Texto]" custT="1"/>
      <dgm:spPr/>
      <dgm:t>
        <a:bodyPr/>
        <a:lstStyle/>
        <a:p>
          <a:r>
            <a:rPr lang="es-MX" sz="2000" b="0" dirty="0"/>
            <a:t>Intel también lanzó el primer Extreme Procesadores de edición con núcleo </a:t>
          </a:r>
          <a:r>
            <a:rPr lang="es-MX" sz="2000" b="0" dirty="0" err="1"/>
            <a:t>Gallatin</a:t>
          </a:r>
          <a:r>
            <a:rPr lang="es-MX" sz="2000" b="0" dirty="0"/>
            <a:t> en 2003.</a:t>
          </a:r>
        </a:p>
      </dgm:t>
    </dgm:pt>
    <dgm:pt modelId="{F6AFC46A-CFE5-43B0-880E-C7A04CEC5529}" type="parTrans" cxnId="{35FD581C-CB45-47A0-9C4F-2A6C38EC1D96}">
      <dgm:prSet/>
      <dgm:spPr/>
      <dgm:t>
        <a:bodyPr/>
        <a:lstStyle/>
        <a:p>
          <a:endParaRPr lang="es-MX" sz="2000" b="0"/>
        </a:p>
      </dgm:t>
    </dgm:pt>
    <dgm:pt modelId="{33F4D9C5-0104-4F8E-BE63-C9355DEF8C99}" type="sibTrans" cxnId="{35FD581C-CB45-47A0-9C4F-2A6C38EC1D96}">
      <dgm:prSet/>
      <dgm:spPr/>
      <dgm:t>
        <a:bodyPr/>
        <a:lstStyle/>
        <a:p>
          <a:endParaRPr lang="es-MX" sz="2000" b="0"/>
        </a:p>
      </dgm:t>
    </dgm:pt>
    <dgm:pt modelId="{EB0E3203-506C-4779-9154-B1D3A0F5C180}" type="pres">
      <dgm:prSet presAssocID="{2F77E5BE-575E-4B6C-82D9-D5DE1F66E67F}" presName="Name0" presStyleCnt="0">
        <dgm:presLayoutVars>
          <dgm:dir/>
          <dgm:resizeHandles val="exact"/>
        </dgm:presLayoutVars>
      </dgm:prSet>
      <dgm:spPr/>
    </dgm:pt>
    <dgm:pt modelId="{4A7AB11A-FD83-4AE4-9110-64250EE1A2C0}" type="pres">
      <dgm:prSet presAssocID="{96AE3F4E-18A3-445E-A873-53AAAEA0DF55}" presName="node" presStyleLbl="node1" presStyleIdx="0" presStyleCnt="3">
        <dgm:presLayoutVars>
          <dgm:bulletEnabled val="1"/>
        </dgm:presLayoutVars>
      </dgm:prSet>
      <dgm:spPr/>
    </dgm:pt>
    <dgm:pt modelId="{DB4E3A88-F916-4CA6-9F1B-8A1C54914F46}" type="pres">
      <dgm:prSet presAssocID="{2902B7DD-3FA8-4D3F-B2BE-40F2EB22F154}" presName="sibTrans" presStyleLbl="sibTrans2D1" presStyleIdx="0" presStyleCnt="2"/>
      <dgm:spPr/>
    </dgm:pt>
    <dgm:pt modelId="{FCD021ED-785D-41E9-9717-89E60F0516D7}" type="pres">
      <dgm:prSet presAssocID="{2902B7DD-3FA8-4D3F-B2BE-40F2EB22F154}" presName="connectorText" presStyleLbl="sibTrans2D1" presStyleIdx="0" presStyleCnt="2"/>
      <dgm:spPr/>
    </dgm:pt>
    <dgm:pt modelId="{A31A3491-28AC-4B86-B328-EC7821B9A5A0}" type="pres">
      <dgm:prSet presAssocID="{9540C373-C515-4AA0-8949-EDD90D1B2096}" presName="node" presStyleLbl="node1" presStyleIdx="1" presStyleCnt="3">
        <dgm:presLayoutVars>
          <dgm:bulletEnabled val="1"/>
        </dgm:presLayoutVars>
      </dgm:prSet>
      <dgm:spPr/>
    </dgm:pt>
    <dgm:pt modelId="{B49C1559-F0D9-4E73-BB0A-7D927CF6D7D7}" type="pres">
      <dgm:prSet presAssocID="{39047BA8-FC97-4B61-BA5C-A03E7F2BEB2F}" presName="sibTrans" presStyleLbl="sibTrans2D1" presStyleIdx="1" presStyleCnt="2"/>
      <dgm:spPr/>
    </dgm:pt>
    <dgm:pt modelId="{66F7C58C-0E08-4F02-9169-D223188BB4F9}" type="pres">
      <dgm:prSet presAssocID="{39047BA8-FC97-4B61-BA5C-A03E7F2BEB2F}" presName="connectorText" presStyleLbl="sibTrans2D1" presStyleIdx="1" presStyleCnt="2"/>
      <dgm:spPr/>
    </dgm:pt>
    <dgm:pt modelId="{A6D7EEC8-4C48-44D3-8E85-AC106B338FE8}" type="pres">
      <dgm:prSet presAssocID="{96DB1865-89E2-414E-B6CD-095D9BE5EE7F}" presName="node" presStyleLbl="node1" presStyleIdx="2" presStyleCnt="3">
        <dgm:presLayoutVars>
          <dgm:bulletEnabled val="1"/>
        </dgm:presLayoutVars>
      </dgm:prSet>
      <dgm:spPr/>
    </dgm:pt>
  </dgm:ptLst>
  <dgm:cxnLst>
    <dgm:cxn modelId="{FA45F107-E14C-41FB-AD95-E489C62C7C48}" type="presOf" srcId="{39047BA8-FC97-4B61-BA5C-A03E7F2BEB2F}" destId="{66F7C58C-0E08-4F02-9169-D223188BB4F9}" srcOrd="1" destOrd="0" presId="urn:microsoft.com/office/officeart/2005/8/layout/process1"/>
    <dgm:cxn modelId="{C17A2E1B-CE9C-4174-BE79-E7FBC16FDC20}" type="presOf" srcId="{2F77E5BE-575E-4B6C-82D9-D5DE1F66E67F}" destId="{EB0E3203-506C-4779-9154-B1D3A0F5C180}" srcOrd="0" destOrd="0" presId="urn:microsoft.com/office/officeart/2005/8/layout/process1"/>
    <dgm:cxn modelId="{35FD581C-CB45-47A0-9C4F-2A6C38EC1D96}" srcId="{2F77E5BE-575E-4B6C-82D9-D5DE1F66E67F}" destId="{96DB1865-89E2-414E-B6CD-095D9BE5EE7F}" srcOrd="2" destOrd="0" parTransId="{F6AFC46A-CFE5-43B0-880E-C7A04CEC5529}" sibTransId="{33F4D9C5-0104-4F8E-BE63-C9355DEF8C99}"/>
    <dgm:cxn modelId="{753C0B2C-F75E-43CD-931A-4696D7175654}" srcId="{2F77E5BE-575E-4B6C-82D9-D5DE1F66E67F}" destId="{9540C373-C515-4AA0-8949-EDD90D1B2096}" srcOrd="1" destOrd="0" parTransId="{7025C4D0-B964-46AA-BCFF-6B210BCA334D}" sibTransId="{39047BA8-FC97-4B61-BA5C-A03E7F2BEB2F}"/>
    <dgm:cxn modelId="{C18B8038-EC8D-4D57-9F3C-ED7162A8548A}" type="presOf" srcId="{96AE3F4E-18A3-445E-A873-53AAAEA0DF55}" destId="{4A7AB11A-FD83-4AE4-9110-64250EE1A2C0}" srcOrd="0" destOrd="0" presId="urn:microsoft.com/office/officeart/2005/8/layout/process1"/>
    <dgm:cxn modelId="{4211CB40-AB26-4893-98BA-9A05E725BE4F}" type="presOf" srcId="{39047BA8-FC97-4B61-BA5C-A03E7F2BEB2F}" destId="{B49C1559-F0D9-4E73-BB0A-7D927CF6D7D7}" srcOrd="0" destOrd="0" presId="urn:microsoft.com/office/officeart/2005/8/layout/process1"/>
    <dgm:cxn modelId="{41EDFE5E-C206-4480-95AC-3CECAAA1EA0E}" srcId="{2F77E5BE-575E-4B6C-82D9-D5DE1F66E67F}" destId="{96AE3F4E-18A3-445E-A873-53AAAEA0DF55}" srcOrd="0" destOrd="0" parTransId="{141B731C-9902-4090-A02E-AF9E49074420}" sibTransId="{2902B7DD-3FA8-4D3F-B2BE-40F2EB22F154}"/>
    <dgm:cxn modelId="{7796B572-1946-45E8-B6B7-98802117B20B}" type="presOf" srcId="{9540C373-C515-4AA0-8949-EDD90D1B2096}" destId="{A31A3491-28AC-4B86-B328-EC7821B9A5A0}" srcOrd="0" destOrd="0" presId="urn:microsoft.com/office/officeart/2005/8/layout/process1"/>
    <dgm:cxn modelId="{190216A1-34D3-4A70-A522-C98CDD234E48}" type="presOf" srcId="{96DB1865-89E2-414E-B6CD-095D9BE5EE7F}" destId="{A6D7EEC8-4C48-44D3-8E85-AC106B338FE8}" srcOrd="0" destOrd="0" presId="urn:microsoft.com/office/officeart/2005/8/layout/process1"/>
    <dgm:cxn modelId="{E1542CA6-E44F-41DF-A9A7-360A0A56EED1}" type="presOf" srcId="{2902B7DD-3FA8-4D3F-B2BE-40F2EB22F154}" destId="{FCD021ED-785D-41E9-9717-89E60F0516D7}" srcOrd="1" destOrd="0" presId="urn:microsoft.com/office/officeart/2005/8/layout/process1"/>
    <dgm:cxn modelId="{B39701F7-D597-49CB-A6D8-D2AA1DAEAB1B}" type="presOf" srcId="{2902B7DD-3FA8-4D3F-B2BE-40F2EB22F154}" destId="{DB4E3A88-F916-4CA6-9F1B-8A1C54914F46}" srcOrd="0" destOrd="0" presId="urn:microsoft.com/office/officeart/2005/8/layout/process1"/>
    <dgm:cxn modelId="{49DCB4B0-5816-436E-BC22-15DD93013180}" type="presParOf" srcId="{EB0E3203-506C-4779-9154-B1D3A0F5C180}" destId="{4A7AB11A-FD83-4AE4-9110-64250EE1A2C0}" srcOrd="0" destOrd="0" presId="urn:microsoft.com/office/officeart/2005/8/layout/process1"/>
    <dgm:cxn modelId="{AFECCF42-1C6D-42BD-AFD1-1F28BF04A4B5}" type="presParOf" srcId="{EB0E3203-506C-4779-9154-B1D3A0F5C180}" destId="{DB4E3A88-F916-4CA6-9F1B-8A1C54914F46}" srcOrd="1" destOrd="0" presId="urn:microsoft.com/office/officeart/2005/8/layout/process1"/>
    <dgm:cxn modelId="{3379B727-DA34-4DC5-B840-655AEA94A1EF}" type="presParOf" srcId="{DB4E3A88-F916-4CA6-9F1B-8A1C54914F46}" destId="{FCD021ED-785D-41E9-9717-89E60F0516D7}" srcOrd="0" destOrd="0" presId="urn:microsoft.com/office/officeart/2005/8/layout/process1"/>
    <dgm:cxn modelId="{71477614-80B4-49C5-A467-14AC98A6C809}" type="presParOf" srcId="{EB0E3203-506C-4779-9154-B1D3A0F5C180}" destId="{A31A3491-28AC-4B86-B328-EC7821B9A5A0}" srcOrd="2" destOrd="0" presId="urn:microsoft.com/office/officeart/2005/8/layout/process1"/>
    <dgm:cxn modelId="{D691FE92-EB93-4C3C-8FE2-68F3D0FAB0C1}" type="presParOf" srcId="{EB0E3203-506C-4779-9154-B1D3A0F5C180}" destId="{B49C1559-F0D9-4E73-BB0A-7D927CF6D7D7}" srcOrd="3" destOrd="0" presId="urn:microsoft.com/office/officeart/2005/8/layout/process1"/>
    <dgm:cxn modelId="{EB7A8017-6A57-4F0B-9173-B5A69B400824}" type="presParOf" srcId="{B49C1559-F0D9-4E73-BB0A-7D927CF6D7D7}" destId="{66F7C58C-0E08-4F02-9169-D223188BB4F9}" srcOrd="0" destOrd="0" presId="urn:microsoft.com/office/officeart/2005/8/layout/process1"/>
    <dgm:cxn modelId="{AB0B75A0-CC28-44AE-8058-5BD9EC54F3D0}" type="presParOf" srcId="{EB0E3203-506C-4779-9154-B1D3A0F5C180}" destId="{A6D7EEC8-4C48-44D3-8E85-AC106B338FE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81BEFB-6CD1-4DD2-B29F-0359D2530B35}" type="doc">
      <dgm:prSet loTypeId="urn:microsoft.com/office/officeart/2008/layout/TitlePictureLineup" loCatId="picture" qsTypeId="urn:microsoft.com/office/officeart/2005/8/quickstyle/simple1" qsCatId="simple" csTypeId="urn:microsoft.com/office/officeart/2005/8/colors/colorful1" csCatId="colorful" phldr="1"/>
      <dgm:spPr/>
      <dgm:t>
        <a:bodyPr/>
        <a:lstStyle/>
        <a:p>
          <a:endParaRPr lang="es-MX"/>
        </a:p>
      </dgm:t>
    </dgm:pt>
    <dgm:pt modelId="{099C3066-F96F-4F83-9A26-9859BFE80BFF}">
      <dgm:prSet phldrT="[Texto]" custT="1"/>
      <dgm:spPr/>
      <dgm:t>
        <a:bodyPr/>
        <a:lstStyle/>
        <a:p>
          <a:r>
            <a:rPr lang="es-MX" sz="2600" dirty="0"/>
            <a:t>Itanium</a:t>
          </a:r>
        </a:p>
      </dgm:t>
    </dgm:pt>
    <dgm:pt modelId="{3A2B7127-6CC9-47B2-80E8-DCD7A81C400C}" type="parTrans" cxnId="{06B0FC58-5442-4809-B29F-06FE28D0C5F8}">
      <dgm:prSet/>
      <dgm:spPr/>
      <dgm:t>
        <a:bodyPr/>
        <a:lstStyle/>
        <a:p>
          <a:endParaRPr lang="es-MX" sz="2000"/>
        </a:p>
      </dgm:t>
    </dgm:pt>
    <dgm:pt modelId="{4B26D9D4-F942-491D-8850-4AD156C94DDE}" type="sibTrans" cxnId="{06B0FC58-5442-4809-B29F-06FE28D0C5F8}">
      <dgm:prSet custT="1"/>
      <dgm:spPr/>
      <dgm:t>
        <a:bodyPr/>
        <a:lstStyle/>
        <a:p>
          <a:endParaRPr lang="es-MX" sz="2000"/>
        </a:p>
      </dgm:t>
    </dgm:pt>
    <dgm:pt modelId="{C01179E8-E431-4D54-8972-58BA61466872}">
      <dgm:prSet phldrT="[Texto]" custT="1"/>
      <dgm:spPr/>
      <dgm:t>
        <a:bodyPr/>
        <a:lstStyle/>
        <a:p>
          <a:r>
            <a:rPr lang="es-MX" sz="2600" dirty="0"/>
            <a:t>Itanium 2</a:t>
          </a:r>
        </a:p>
      </dgm:t>
    </dgm:pt>
    <dgm:pt modelId="{69C050F2-9725-42AF-B31D-3FC796C707D2}" type="parTrans" cxnId="{BC4CDBA1-6286-4BDF-B3B1-B6E664FC3C15}">
      <dgm:prSet/>
      <dgm:spPr/>
      <dgm:t>
        <a:bodyPr/>
        <a:lstStyle/>
        <a:p>
          <a:endParaRPr lang="es-MX" sz="2000"/>
        </a:p>
      </dgm:t>
    </dgm:pt>
    <dgm:pt modelId="{E92E6897-95F8-49BA-B62A-2B85887C7AAB}" type="sibTrans" cxnId="{BC4CDBA1-6286-4BDF-B3B1-B6E664FC3C15}">
      <dgm:prSet custT="1"/>
      <dgm:spPr/>
      <dgm:t>
        <a:bodyPr/>
        <a:lstStyle/>
        <a:p>
          <a:endParaRPr lang="es-MX" sz="2000"/>
        </a:p>
      </dgm:t>
    </dgm:pt>
    <dgm:pt modelId="{EF9B49FB-D23D-4C89-9AAE-AF9163D644E6}">
      <dgm:prSet phldrT="[Texto]" custT="1"/>
      <dgm:spPr/>
      <dgm:t>
        <a:bodyPr/>
        <a:lstStyle/>
        <a:p>
          <a:pPr algn="l"/>
          <a:r>
            <a:rPr lang="es-MX" sz="2000" dirty="0"/>
            <a:t>Siguió en 2002 (núcleo McKinley de 180 nm, así como núcleos Madison, </a:t>
          </a:r>
          <a:r>
            <a:rPr lang="es-MX" sz="2000" dirty="0" err="1"/>
            <a:t>Deerfield</a:t>
          </a:r>
          <a:r>
            <a:rPr lang="es-MX" sz="2000" dirty="0"/>
            <a:t>, Hondo, </a:t>
          </a:r>
          <a:r>
            <a:rPr lang="es-MX" sz="2000" dirty="0" err="1"/>
            <a:t>Fanwood</a:t>
          </a:r>
          <a:r>
            <a:rPr lang="es-MX" sz="2000" dirty="0"/>
            <a:t> y Madison de 130 nm). </a:t>
          </a:r>
        </a:p>
      </dgm:t>
    </dgm:pt>
    <dgm:pt modelId="{9756F2D3-22BA-46E8-88D0-6E32B09D2D6B}" type="parTrans" cxnId="{5826CC86-9781-491A-BF88-616DD7EEA4A4}">
      <dgm:prSet/>
      <dgm:spPr/>
      <dgm:t>
        <a:bodyPr/>
        <a:lstStyle/>
        <a:p>
          <a:endParaRPr lang="es-MX" sz="2000"/>
        </a:p>
      </dgm:t>
    </dgm:pt>
    <dgm:pt modelId="{89D19749-8E8C-4ABE-9DEF-FBD729BC9F8C}" type="sibTrans" cxnId="{5826CC86-9781-491A-BF88-616DD7EEA4A4}">
      <dgm:prSet/>
      <dgm:spPr/>
      <dgm:t>
        <a:bodyPr/>
        <a:lstStyle/>
        <a:p>
          <a:endParaRPr lang="es-MX" sz="2000"/>
        </a:p>
      </dgm:t>
    </dgm:pt>
    <dgm:pt modelId="{D5D716B9-CCBD-4110-9F2A-7E00F116C0B1}">
      <dgm:prSet phldrT="[Texto]" custT="1"/>
      <dgm:spPr/>
      <dgm:t>
        <a:bodyPr/>
        <a:lstStyle/>
        <a:p>
          <a:r>
            <a:rPr lang="es-MX" sz="2600" dirty="0"/>
            <a:t>Itanium 9000</a:t>
          </a:r>
        </a:p>
      </dgm:t>
    </dgm:pt>
    <dgm:pt modelId="{E3C23F45-BF3D-4AC8-8667-8C4F67508147}" type="parTrans" cxnId="{C7A3A8EC-4741-4A71-8D6B-76904FE9ED72}">
      <dgm:prSet/>
      <dgm:spPr/>
      <dgm:t>
        <a:bodyPr/>
        <a:lstStyle/>
        <a:p>
          <a:endParaRPr lang="es-MX" sz="2000"/>
        </a:p>
      </dgm:t>
    </dgm:pt>
    <dgm:pt modelId="{D8605F36-4B53-4753-9E2E-B5279FFF6FFE}" type="sibTrans" cxnId="{C7A3A8EC-4741-4A71-8D6B-76904FE9ED72}">
      <dgm:prSet/>
      <dgm:spPr/>
      <dgm:t>
        <a:bodyPr/>
        <a:lstStyle/>
        <a:p>
          <a:endParaRPr lang="es-MX" sz="2000"/>
        </a:p>
      </dgm:t>
    </dgm:pt>
    <dgm:pt modelId="{3C370C1D-0135-4205-AEBE-F407CFA0A18A}">
      <dgm:prSet phldrT="[Texto]" custT="1"/>
      <dgm:spPr/>
      <dgm:t>
        <a:bodyPr/>
        <a:lstStyle/>
        <a:p>
          <a:pPr algn="l"/>
          <a:r>
            <a:rPr lang="es-MX" sz="2000" dirty="0"/>
            <a:t>En 2010 con los núcleos Montecito y </a:t>
          </a:r>
          <a:r>
            <a:rPr lang="es-MX" sz="2000" dirty="0" err="1"/>
            <a:t>Montvale</a:t>
          </a:r>
          <a:r>
            <a:rPr lang="es-MX" sz="2000" dirty="0"/>
            <a:t> de 90 nm. así como el núcleo </a:t>
          </a:r>
          <a:r>
            <a:rPr lang="es-MX" sz="2000" dirty="0" err="1"/>
            <a:t>Tukwila</a:t>
          </a:r>
          <a:r>
            <a:rPr lang="es-MX" sz="2000" dirty="0"/>
            <a:t> de 65 nm con una enorme caché en la matriz de 24 MB, así como más de 2 mil millones de transistores.</a:t>
          </a:r>
        </a:p>
      </dgm:t>
    </dgm:pt>
    <dgm:pt modelId="{6666280B-7948-4ED5-9851-2ECD8E53EABE}" type="parTrans" cxnId="{9B9AFE5F-8BC4-4F07-873A-1D807950AF29}">
      <dgm:prSet/>
      <dgm:spPr/>
      <dgm:t>
        <a:bodyPr/>
        <a:lstStyle/>
        <a:p>
          <a:endParaRPr lang="es-MX" sz="2000"/>
        </a:p>
      </dgm:t>
    </dgm:pt>
    <dgm:pt modelId="{4E9A5107-5611-4938-80A7-9010F815778E}" type="sibTrans" cxnId="{9B9AFE5F-8BC4-4F07-873A-1D807950AF29}">
      <dgm:prSet/>
      <dgm:spPr/>
      <dgm:t>
        <a:bodyPr/>
        <a:lstStyle/>
        <a:p>
          <a:endParaRPr lang="es-MX" sz="2000"/>
        </a:p>
      </dgm:t>
    </dgm:pt>
    <dgm:pt modelId="{985D0D36-7DE9-42CC-B801-6547E353FFC4}">
      <dgm:prSet phldrT="[Texto]" custT="1"/>
      <dgm:spPr/>
      <dgm:t>
        <a:bodyPr/>
        <a:lstStyle/>
        <a:p>
          <a:pPr algn="l"/>
          <a:r>
            <a:rPr lang="es-MX" sz="2000" dirty="0"/>
            <a:t>Se lanzó con el núcleo Merced de 180 nm en 2001 como un procesador mainframe con una velocidad de reloj de 733 MHz y 800 MHz y 320 millones de transistores. más de seis veces la cantidad de un Pentium de escritorio en ese momento.</a:t>
          </a:r>
        </a:p>
      </dgm:t>
    </dgm:pt>
    <dgm:pt modelId="{66056DB9-1CA1-4B2E-8D2D-9C48107C80CA}" type="sibTrans" cxnId="{1B816441-12D1-4BDA-BA10-A440CD8D1620}">
      <dgm:prSet/>
      <dgm:spPr/>
      <dgm:t>
        <a:bodyPr/>
        <a:lstStyle/>
        <a:p>
          <a:endParaRPr lang="es-MX" sz="2000"/>
        </a:p>
      </dgm:t>
    </dgm:pt>
    <dgm:pt modelId="{085EB5BA-DDAD-4F65-9DD5-2C579FA04D0D}" type="parTrans" cxnId="{1B816441-12D1-4BDA-BA10-A440CD8D1620}">
      <dgm:prSet/>
      <dgm:spPr/>
      <dgm:t>
        <a:bodyPr/>
        <a:lstStyle/>
        <a:p>
          <a:endParaRPr lang="es-MX" sz="2000"/>
        </a:p>
      </dgm:t>
    </dgm:pt>
    <dgm:pt modelId="{40136183-64A2-4395-85E6-70ED4563570E}" type="pres">
      <dgm:prSet presAssocID="{A481BEFB-6CD1-4DD2-B29F-0359D2530B35}" presName="Name0" presStyleCnt="0">
        <dgm:presLayoutVars>
          <dgm:dir/>
        </dgm:presLayoutVars>
      </dgm:prSet>
      <dgm:spPr/>
    </dgm:pt>
    <dgm:pt modelId="{EAE3AA1F-CD86-4DB4-A27C-96F24537DD14}" type="pres">
      <dgm:prSet presAssocID="{099C3066-F96F-4F83-9A26-9859BFE80BFF}" presName="composite" presStyleCnt="0"/>
      <dgm:spPr/>
    </dgm:pt>
    <dgm:pt modelId="{8E4032C4-6C2B-40E8-88EB-B277664FF493}" type="pres">
      <dgm:prSet presAssocID="{099C3066-F96F-4F83-9A26-9859BFE80BFF}" presName="Accent" presStyleLbl="alignAcc1" presStyleIdx="0" presStyleCnt="3"/>
      <dgm:spPr/>
    </dgm:pt>
    <dgm:pt modelId="{76CE9F8E-39A8-4C24-AA73-BF10EEC30EB8}" type="pres">
      <dgm:prSet presAssocID="{099C3066-F96F-4F83-9A26-9859BFE80BFF}" presName="Imag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pt>
    <dgm:pt modelId="{9E145B4F-8649-4F77-ACF3-0D5055C6FBD8}" type="pres">
      <dgm:prSet presAssocID="{099C3066-F96F-4F83-9A26-9859BFE80BFF}" presName="Child" presStyleLbl="revTx" presStyleIdx="0" presStyleCnt="3">
        <dgm:presLayoutVars>
          <dgm:bulletEnabled val="1"/>
        </dgm:presLayoutVars>
      </dgm:prSet>
      <dgm:spPr/>
    </dgm:pt>
    <dgm:pt modelId="{A0AFF370-50F3-4C5A-834B-14A4FCAF7D6B}" type="pres">
      <dgm:prSet presAssocID="{099C3066-F96F-4F83-9A26-9859BFE80BFF}" presName="Parent" presStyleLbl="alignNode1" presStyleIdx="0" presStyleCnt="3">
        <dgm:presLayoutVars>
          <dgm:bulletEnabled val="1"/>
        </dgm:presLayoutVars>
      </dgm:prSet>
      <dgm:spPr/>
    </dgm:pt>
    <dgm:pt modelId="{4083C9D1-7E44-4EEC-8AE5-74E38B3DC9DB}" type="pres">
      <dgm:prSet presAssocID="{4B26D9D4-F942-491D-8850-4AD156C94DDE}" presName="sibTrans" presStyleCnt="0"/>
      <dgm:spPr/>
    </dgm:pt>
    <dgm:pt modelId="{F2BE1301-B23A-40FC-86A5-9516DC9DC91A}" type="pres">
      <dgm:prSet presAssocID="{C01179E8-E431-4D54-8972-58BA61466872}" presName="composite" presStyleCnt="0"/>
      <dgm:spPr/>
    </dgm:pt>
    <dgm:pt modelId="{C42F02F9-C5AE-4B82-9BAD-F1423CB494C5}" type="pres">
      <dgm:prSet presAssocID="{C01179E8-E431-4D54-8972-58BA61466872}" presName="Accent" presStyleLbl="alignAcc1" presStyleIdx="1" presStyleCnt="3"/>
      <dgm:spPr/>
    </dgm:pt>
    <dgm:pt modelId="{5C10E42C-FAC3-44BE-A519-A7666DDD1FD1}" type="pres">
      <dgm:prSet presAssocID="{C01179E8-E431-4D54-8972-58BA61466872}" presName="Imag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pt>
    <dgm:pt modelId="{AE211E8B-94DE-42FF-A3B7-F2539477F039}" type="pres">
      <dgm:prSet presAssocID="{C01179E8-E431-4D54-8972-58BA61466872}" presName="Child" presStyleLbl="revTx" presStyleIdx="1" presStyleCnt="3">
        <dgm:presLayoutVars>
          <dgm:bulletEnabled val="1"/>
        </dgm:presLayoutVars>
      </dgm:prSet>
      <dgm:spPr/>
    </dgm:pt>
    <dgm:pt modelId="{5A706813-73E3-4F03-BEF2-BA230ABA7986}" type="pres">
      <dgm:prSet presAssocID="{C01179E8-E431-4D54-8972-58BA61466872}" presName="Parent" presStyleLbl="alignNode1" presStyleIdx="1" presStyleCnt="3">
        <dgm:presLayoutVars>
          <dgm:bulletEnabled val="1"/>
        </dgm:presLayoutVars>
      </dgm:prSet>
      <dgm:spPr/>
    </dgm:pt>
    <dgm:pt modelId="{4271E511-8718-4B63-BDCA-189E71660550}" type="pres">
      <dgm:prSet presAssocID="{E92E6897-95F8-49BA-B62A-2B85887C7AAB}" presName="sibTrans" presStyleCnt="0"/>
      <dgm:spPr/>
    </dgm:pt>
    <dgm:pt modelId="{C589759B-BBFE-45E6-8BCE-C6563F9A7134}" type="pres">
      <dgm:prSet presAssocID="{D5D716B9-CCBD-4110-9F2A-7E00F116C0B1}" presName="composite" presStyleCnt="0"/>
      <dgm:spPr/>
    </dgm:pt>
    <dgm:pt modelId="{2E818FAD-259A-4BA6-BCD7-BCF272DFDADF}" type="pres">
      <dgm:prSet presAssocID="{D5D716B9-CCBD-4110-9F2A-7E00F116C0B1}" presName="Accent" presStyleLbl="alignAcc1" presStyleIdx="2" presStyleCnt="3"/>
      <dgm:spPr/>
    </dgm:pt>
    <dgm:pt modelId="{E01004FD-27EE-498B-B12D-3057FD22D825}" type="pres">
      <dgm:prSet presAssocID="{D5D716B9-CCBD-4110-9F2A-7E00F116C0B1}" presName="Imag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7A48BB2D-B4C8-4F50-BF29-778BB4B749C9}" type="pres">
      <dgm:prSet presAssocID="{D5D716B9-CCBD-4110-9F2A-7E00F116C0B1}" presName="Child" presStyleLbl="revTx" presStyleIdx="2" presStyleCnt="3">
        <dgm:presLayoutVars>
          <dgm:bulletEnabled val="1"/>
        </dgm:presLayoutVars>
      </dgm:prSet>
      <dgm:spPr/>
    </dgm:pt>
    <dgm:pt modelId="{B20C6591-2EFC-4F26-A502-6C8D1E4A227B}" type="pres">
      <dgm:prSet presAssocID="{D5D716B9-CCBD-4110-9F2A-7E00F116C0B1}" presName="Parent" presStyleLbl="alignNode1" presStyleIdx="2" presStyleCnt="3">
        <dgm:presLayoutVars>
          <dgm:bulletEnabled val="1"/>
        </dgm:presLayoutVars>
      </dgm:prSet>
      <dgm:spPr/>
    </dgm:pt>
  </dgm:ptLst>
  <dgm:cxnLst>
    <dgm:cxn modelId="{88FE3014-CBC0-4780-8EBD-1023B2B81516}" type="presOf" srcId="{EF9B49FB-D23D-4C89-9AAE-AF9163D644E6}" destId="{AE211E8B-94DE-42FF-A3B7-F2539477F039}" srcOrd="0" destOrd="0" presId="urn:microsoft.com/office/officeart/2008/layout/TitlePictureLineup"/>
    <dgm:cxn modelId="{97C1071E-4835-4095-8F0C-244295D67B2D}" type="presOf" srcId="{D5D716B9-CCBD-4110-9F2A-7E00F116C0B1}" destId="{B20C6591-2EFC-4F26-A502-6C8D1E4A227B}" srcOrd="0" destOrd="0" presId="urn:microsoft.com/office/officeart/2008/layout/TitlePictureLineup"/>
    <dgm:cxn modelId="{3F49CD25-27E3-47E7-B18B-D93BB9398631}" type="presOf" srcId="{C01179E8-E431-4D54-8972-58BA61466872}" destId="{5A706813-73E3-4F03-BEF2-BA230ABA7986}" srcOrd="0" destOrd="0" presId="urn:microsoft.com/office/officeart/2008/layout/TitlePictureLineup"/>
    <dgm:cxn modelId="{9B9AFE5F-8BC4-4F07-873A-1D807950AF29}" srcId="{D5D716B9-CCBD-4110-9F2A-7E00F116C0B1}" destId="{3C370C1D-0135-4205-AEBE-F407CFA0A18A}" srcOrd="0" destOrd="0" parTransId="{6666280B-7948-4ED5-9851-2ECD8E53EABE}" sibTransId="{4E9A5107-5611-4938-80A7-9010F815778E}"/>
    <dgm:cxn modelId="{1B816441-12D1-4BDA-BA10-A440CD8D1620}" srcId="{099C3066-F96F-4F83-9A26-9859BFE80BFF}" destId="{985D0D36-7DE9-42CC-B801-6547E353FFC4}" srcOrd="0" destOrd="0" parTransId="{085EB5BA-DDAD-4F65-9DD5-2C579FA04D0D}" sibTransId="{66056DB9-1CA1-4B2E-8D2D-9C48107C80CA}"/>
    <dgm:cxn modelId="{F89DAF49-82AD-4F7A-9C93-A0CDE06BD0D2}" type="presOf" srcId="{985D0D36-7DE9-42CC-B801-6547E353FFC4}" destId="{9E145B4F-8649-4F77-ACF3-0D5055C6FBD8}" srcOrd="0" destOrd="0" presId="urn:microsoft.com/office/officeart/2008/layout/TitlePictureLineup"/>
    <dgm:cxn modelId="{06B0FC58-5442-4809-B29F-06FE28D0C5F8}" srcId="{A481BEFB-6CD1-4DD2-B29F-0359D2530B35}" destId="{099C3066-F96F-4F83-9A26-9859BFE80BFF}" srcOrd="0" destOrd="0" parTransId="{3A2B7127-6CC9-47B2-80E8-DCD7A81C400C}" sibTransId="{4B26D9D4-F942-491D-8850-4AD156C94DDE}"/>
    <dgm:cxn modelId="{5826CC86-9781-491A-BF88-616DD7EEA4A4}" srcId="{C01179E8-E431-4D54-8972-58BA61466872}" destId="{EF9B49FB-D23D-4C89-9AAE-AF9163D644E6}" srcOrd="0" destOrd="0" parTransId="{9756F2D3-22BA-46E8-88D0-6E32B09D2D6B}" sibTransId="{89D19749-8E8C-4ABE-9DEF-FBD729BC9F8C}"/>
    <dgm:cxn modelId="{7DFF348C-01FC-429B-89EA-CD6A1BDB4C82}" type="presOf" srcId="{099C3066-F96F-4F83-9A26-9859BFE80BFF}" destId="{A0AFF370-50F3-4C5A-834B-14A4FCAF7D6B}" srcOrd="0" destOrd="0" presId="urn:microsoft.com/office/officeart/2008/layout/TitlePictureLineup"/>
    <dgm:cxn modelId="{BC4CDBA1-6286-4BDF-B3B1-B6E664FC3C15}" srcId="{A481BEFB-6CD1-4DD2-B29F-0359D2530B35}" destId="{C01179E8-E431-4D54-8972-58BA61466872}" srcOrd="1" destOrd="0" parTransId="{69C050F2-9725-42AF-B31D-3FC796C707D2}" sibTransId="{E92E6897-95F8-49BA-B62A-2B85887C7AAB}"/>
    <dgm:cxn modelId="{152338C2-3743-46DD-A971-086824010370}" type="presOf" srcId="{A481BEFB-6CD1-4DD2-B29F-0359D2530B35}" destId="{40136183-64A2-4395-85E6-70ED4563570E}" srcOrd="0" destOrd="0" presId="urn:microsoft.com/office/officeart/2008/layout/TitlePictureLineup"/>
    <dgm:cxn modelId="{879FA5CC-CF1F-4B95-82A5-7278EE5471C1}" type="presOf" srcId="{3C370C1D-0135-4205-AEBE-F407CFA0A18A}" destId="{7A48BB2D-B4C8-4F50-BF29-778BB4B749C9}" srcOrd="0" destOrd="0" presId="urn:microsoft.com/office/officeart/2008/layout/TitlePictureLineup"/>
    <dgm:cxn modelId="{C7A3A8EC-4741-4A71-8D6B-76904FE9ED72}" srcId="{A481BEFB-6CD1-4DD2-B29F-0359D2530B35}" destId="{D5D716B9-CCBD-4110-9F2A-7E00F116C0B1}" srcOrd="2" destOrd="0" parTransId="{E3C23F45-BF3D-4AC8-8667-8C4F67508147}" sibTransId="{D8605F36-4B53-4753-9E2E-B5279FFF6FFE}"/>
    <dgm:cxn modelId="{D0B2A736-497B-47D6-86DA-82CB31095B3E}" type="presParOf" srcId="{40136183-64A2-4395-85E6-70ED4563570E}" destId="{EAE3AA1F-CD86-4DB4-A27C-96F24537DD14}" srcOrd="0" destOrd="0" presId="urn:microsoft.com/office/officeart/2008/layout/TitlePictureLineup"/>
    <dgm:cxn modelId="{F28E5A10-A40D-47F6-B475-EB0EF54A0D34}" type="presParOf" srcId="{EAE3AA1F-CD86-4DB4-A27C-96F24537DD14}" destId="{8E4032C4-6C2B-40E8-88EB-B277664FF493}" srcOrd="0" destOrd="0" presId="urn:microsoft.com/office/officeart/2008/layout/TitlePictureLineup"/>
    <dgm:cxn modelId="{E6727915-ADAD-42EE-92AF-E87CFBCC868D}" type="presParOf" srcId="{EAE3AA1F-CD86-4DB4-A27C-96F24537DD14}" destId="{76CE9F8E-39A8-4C24-AA73-BF10EEC30EB8}" srcOrd="1" destOrd="0" presId="urn:microsoft.com/office/officeart/2008/layout/TitlePictureLineup"/>
    <dgm:cxn modelId="{9C5D1DAD-5E3C-4D0E-8713-B415C6137B63}" type="presParOf" srcId="{EAE3AA1F-CD86-4DB4-A27C-96F24537DD14}" destId="{9E145B4F-8649-4F77-ACF3-0D5055C6FBD8}" srcOrd="2" destOrd="0" presId="urn:microsoft.com/office/officeart/2008/layout/TitlePictureLineup"/>
    <dgm:cxn modelId="{D1BD0FF6-41BC-43C1-866E-E5B24FE6FE95}" type="presParOf" srcId="{EAE3AA1F-CD86-4DB4-A27C-96F24537DD14}" destId="{A0AFF370-50F3-4C5A-834B-14A4FCAF7D6B}" srcOrd="3" destOrd="0" presId="urn:microsoft.com/office/officeart/2008/layout/TitlePictureLineup"/>
    <dgm:cxn modelId="{0101D01E-0B10-4640-8F88-DE678F19A1EF}" type="presParOf" srcId="{40136183-64A2-4395-85E6-70ED4563570E}" destId="{4083C9D1-7E44-4EEC-8AE5-74E38B3DC9DB}" srcOrd="1" destOrd="0" presId="urn:microsoft.com/office/officeart/2008/layout/TitlePictureLineup"/>
    <dgm:cxn modelId="{5B34F250-5F5C-4183-94C7-A3A52CBC8DF5}" type="presParOf" srcId="{40136183-64A2-4395-85E6-70ED4563570E}" destId="{F2BE1301-B23A-40FC-86A5-9516DC9DC91A}" srcOrd="2" destOrd="0" presId="urn:microsoft.com/office/officeart/2008/layout/TitlePictureLineup"/>
    <dgm:cxn modelId="{4EFECF88-EA73-4672-9596-66A8B3DEF3CF}" type="presParOf" srcId="{F2BE1301-B23A-40FC-86A5-9516DC9DC91A}" destId="{C42F02F9-C5AE-4B82-9BAD-F1423CB494C5}" srcOrd="0" destOrd="0" presId="urn:microsoft.com/office/officeart/2008/layout/TitlePictureLineup"/>
    <dgm:cxn modelId="{69A90791-8039-4417-91AF-53E20E9C1002}" type="presParOf" srcId="{F2BE1301-B23A-40FC-86A5-9516DC9DC91A}" destId="{5C10E42C-FAC3-44BE-A519-A7666DDD1FD1}" srcOrd="1" destOrd="0" presId="urn:microsoft.com/office/officeart/2008/layout/TitlePictureLineup"/>
    <dgm:cxn modelId="{F6AE4DC5-2923-45C4-B288-81EFD50413BF}" type="presParOf" srcId="{F2BE1301-B23A-40FC-86A5-9516DC9DC91A}" destId="{AE211E8B-94DE-42FF-A3B7-F2539477F039}" srcOrd="2" destOrd="0" presId="urn:microsoft.com/office/officeart/2008/layout/TitlePictureLineup"/>
    <dgm:cxn modelId="{7C5D05FA-1B90-47FD-9099-ABB0D095B99E}" type="presParOf" srcId="{F2BE1301-B23A-40FC-86A5-9516DC9DC91A}" destId="{5A706813-73E3-4F03-BEF2-BA230ABA7986}" srcOrd="3" destOrd="0" presId="urn:microsoft.com/office/officeart/2008/layout/TitlePictureLineup"/>
    <dgm:cxn modelId="{6FC24BEE-752D-4531-BCCB-4944599E1C8F}" type="presParOf" srcId="{40136183-64A2-4395-85E6-70ED4563570E}" destId="{4271E511-8718-4B63-BDCA-189E71660550}" srcOrd="3" destOrd="0" presId="urn:microsoft.com/office/officeart/2008/layout/TitlePictureLineup"/>
    <dgm:cxn modelId="{1BCA398C-1BBF-4935-8331-DB9E7F40CCA6}" type="presParOf" srcId="{40136183-64A2-4395-85E6-70ED4563570E}" destId="{C589759B-BBFE-45E6-8BCE-C6563F9A7134}" srcOrd="4" destOrd="0" presId="urn:microsoft.com/office/officeart/2008/layout/TitlePictureLineup"/>
    <dgm:cxn modelId="{F3665D89-C36B-43B7-ACF2-62705AD31DA4}" type="presParOf" srcId="{C589759B-BBFE-45E6-8BCE-C6563F9A7134}" destId="{2E818FAD-259A-4BA6-BCD7-BCF272DFDADF}" srcOrd="0" destOrd="0" presId="urn:microsoft.com/office/officeart/2008/layout/TitlePictureLineup"/>
    <dgm:cxn modelId="{A59660EF-EA57-43FB-8AEC-45F3D0FDE045}" type="presParOf" srcId="{C589759B-BBFE-45E6-8BCE-C6563F9A7134}" destId="{E01004FD-27EE-498B-B12D-3057FD22D825}" srcOrd="1" destOrd="0" presId="urn:microsoft.com/office/officeart/2008/layout/TitlePictureLineup"/>
    <dgm:cxn modelId="{AB91712F-6174-4A15-889E-332E8D17AE52}" type="presParOf" srcId="{C589759B-BBFE-45E6-8BCE-C6563F9A7134}" destId="{7A48BB2D-B4C8-4F50-BF29-778BB4B749C9}" srcOrd="2" destOrd="0" presId="urn:microsoft.com/office/officeart/2008/layout/TitlePictureLineup"/>
    <dgm:cxn modelId="{BEDF4F1C-819A-4CE4-B296-ECCA3A1D1F23}" type="presParOf" srcId="{C589759B-BBFE-45E6-8BCE-C6563F9A7134}" destId="{B20C6591-2EFC-4F26-A502-6C8D1E4A227B}"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10F0D6-518F-47E4-85DC-EE45CCE4085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MX"/>
        </a:p>
      </dgm:t>
    </dgm:pt>
    <dgm:pt modelId="{9A8F7F83-0C27-4630-BDB1-BA88A4A98154}">
      <dgm:prSet phldrT="[Texto]" custT="1"/>
      <dgm:spPr/>
      <dgm:t>
        <a:bodyPr/>
        <a:lstStyle/>
        <a:p>
          <a:r>
            <a:rPr lang="es-MX" sz="2600" dirty="0" err="1"/>
            <a:t>Banias</a:t>
          </a:r>
          <a:endParaRPr lang="es-MX" sz="2600" dirty="0"/>
        </a:p>
      </dgm:t>
    </dgm:pt>
    <dgm:pt modelId="{F733D189-0A53-43CE-AAAE-BD2D8A350D5D}" type="parTrans" cxnId="{6688807B-38C8-46BE-940E-CE9C1A544BAA}">
      <dgm:prSet/>
      <dgm:spPr/>
      <dgm:t>
        <a:bodyPr/>
        <a:lstStyle/>
        <a:p>
          <a:endParaRPr lang="es-MX"/>
        </a:p>
      </dgm:t>
    </dgm:pt>
    <dgm:pt modelId="{5F88C915-D1DF-4437-AACA-34B70FFEFEA3}" type="sibTrans" cxnId="{6688807B-38C8-46BE-940E-CE9C1A544BAA}">
      <dgm:prSet/>
      <dgm:spPr/>
      <dgm:t>
        <a:bodyPr/>
        <a:lstStyle/>
        <a:p>
          <a:endParaRPr lang="es-MX"/>
        </a:p>
      </dgm:t>
    </dgm:pt>
    <dgm:pt modelId="{AE70D734-CAEA-49C3-9EDB-4131A6F183CA}">
      <dgm:prSet phldrT="[Texto]"/>
      <dgm:spPr/>
      <dgm:t>
        <a:bodyPr/>
        <a:lstStyle/>
        <a:p>
          <a:pPr algn="l"/>
          <a:r>
            <a:rPr lang="es-MX" dirty="0"/>
            <a:t>Redujo su velocidad de reloj de 900 MHz a 1,7 GHz, por debajo de los 2,6 GHz del Pentium 4 Mobile.</a:t>
          </a:r>
        </a:p>
      </dgm:t>
    </dgm:pt>
    <dgm:pt modelId="{25085110-AC4F-4FE7-8FCE-38233133122A}" type="parTrans" cxnId="{F25027AB-727E-4B94-9C9F-DC352A88B926}">
      <dgm:prSet/>
      <dgm:spPr/>
      <dgm:t>
        <a:bodyPr/>
        <a:lstStyle/>
        <a:p>
          <a:endParaRPr lang="es-MX"/>
        </a:p>
      </dgm:t>
    </dgm:pt>
    <dgm:pt modelId="{08310A0E-D9AB-4A9C-9DF6-7212914C56AB}" type="sibTrans" cxnId="{F25027AB-727E-4B94-9C9F-DC352A88B926}">
      <dgm:prSet/>
      <dgm:spPr/>
      <dgm:t>
        <a:bodyPr/>
        <a:lstStyle/>
        <a:p>
          <a:endParaRPr lang="es-MX"/>
        </a:p>
      </dgm:t>
    </dgm:pt>
    <dgm:pt modelId="{9431C38C-2824-4D6F-9458-F47D1E84A46D}">
      <dgm:prSet phldrT="[Texto]" custT="1"/>
      <dgm:spPr/>
      <dgm:t>
        <a:bodyPr/>
        <a:lstStyle/>
        <a:p>
          <a:r>
            <a:rPr lang="es-MX" sz="2600" dirty="0"/>
            <a:t>Dothan</a:t>
          </a:r>
        </a:p>
      </dgm:t>
    </dgm:pt>
    <dgm:pt modelId="{38013637-D556-438E-AE3D-265CA72FEF2F}" type="parTrans" cxnId="{0B74EB06-B0DD-489F-87BC-FF77AEDDC37F}">
      <dgm:prSet/>
      <dgm:spPr/>
      <dgm:t>
        <a:bodyPr/>
        <a:lstStyle/>
        <a:p>
          <a:endParaRPr lang="es-MX"/>
        </a:p>
      </dgm:t>
    </dgm:pt>
    <dgm:pt modelId="{60C33CF5-79E5-4862-BA8B-9AA651608C11}" type="sibTrans" cxnId="{0B74EB06-B0DD-489F-87BC-FF77AEDDC37F}">
      <dgm:prSet/>
      <dgm:spPr/>
      <dgm:t>
        <a:bodyPr/>
        <a:lstStyle/>
        <a:p>
          <a:endParaRPr lang="es-MX"/>
        </a:p>
      </dgm:t>
    </dgm:pt>
    <dgm:pt modelId="{FDCEAAB8-9ADE-42D4-A036-3F0052DA078A}">
      <dgm:prSet phldrT="[Texto]"/>
      <dgm:spPr/>
      <dgm:t>
        <a:bodyPr/>
        <a:lstStyle/>
        <a:p>
          <a:r>
            <a:rPr lang="es-MX" dirty="0"/>
            <a:t>Encogimiento de 90 nm. Redujo su potencia de diseño térmico a 21 vatios. 140 m de transistores.</a:t>
          </a:r>
        </a:p>
      </dgm:t>
    </dgm:pt>
    <dgm:pt modelId="{53291DDE-884C-408D-B968-9D782186F155}" type="parTrans" cxnId="{166DFD4E-8B82-4BDD-9EC4-D8E8C7CC1EE3}">
      <dgm:prSet/>
      <dgm:spPr/>
      <dgm:t>
        <a:bodyPr/>
        <a:lstStyle/>
        <a:p>
          <a:endParaRPr lang="es-MX"/>
        </a:p>
      </dgm:t>
    </dgm:pt>
    <dgm:pt modelId="{4244BD8E-D18C-4443-8EB1-C58E1F3E5B44}" type="sibTrans" cxnId="{166DFD4E-8B82-4BDD-9EC4-D8E8C7CC1EE3}">
      <dgm:prSet/>
      <dgm:spPr/>
      <dgm:t>
        <a:bodyPr/>
        <a:lstStyle/>
        <a:p>
          <a:endParaRPr lang="es-MX"/>
        </a:p>
      </dgm:t>
    </dgm:pt>
    <dgm:pt modelId="{302089B3-ED38-4914-B5F9-84F3C6792881}">
      <dgm:prSet phldrT="[Texto]" custT="1"/>
      <dgm:spPr/>
      <dgm:t>
        <a:bodyPr/>
        <a:lstStyle/>
        <a:p>
          <a:r>
            <a:rPr lang="es-MX" sz="2600" dirty="0" err="1"/>
            <a:t>Yonah</a:t>
          </a:r>
          <a:endParaRPr lang="es-MX" sz="2600" dirty="0"/>
        </a:p>
      </dgm:t>
    </dgm:pt>
    <dgm:pt modelId="{D0C4A97F-E120-4C57-B447-658ABADD77CA}" type="parTrans" cxnId="{54A534E6-4908-4A5C-8AB0-47D00EFC97B0}">
      <dgm:prSet/>
      <dgm:spPr/>
      <dgm:t>
        <a:bodyPr/>
        <a:lstStyle/>
        <a:p>
          <a:endParaRPr lang="es-MX"/>
        </a:p>
      </dgm:t>
    </dgm:pt>
    <dgm:pt modelId="{81B43193-7E4F-4E40-A0AF-93DE4E4927BA}" type="sibTrans" cxnId="{54A534E6-4908-4A5C-8AB0-47D00EFC97B0}">
      <dgm:prSet/>
      <dgm:spPr/>
      <dgm:t>
        <a:bodyPr/>
        <a:lstStyle/>
        <a:p>
          <a:endParaRPr lang="es-MX"/>
        </a:p>
      </dgm:t>
    </dgm:pt>
    <dgm:pt modelId="{8539424E-590B-474A-904D-CC8B23D77B63}">
      <dgm:prSet phldrT="[Texto]"/>
      <dgm:spPr/>
      <dgm:t>
        <a:bodyPr/>
        <a:lstStyle/>
        <a:p>
          <a:r>
            <a:rPr lang="es-MX" dirty="0"/>
            <a:t>Sucesor directo de Dothan que se lanzó en 2006 como Core </a:t>
          </a:r>
          <a:r>
            <a:rPr lang="es-MX" dirty="0" err="1"/>
            <a:t>Duo</a:t>
          </a:r>
          <a:r>
            <a:rPr lang="es-MX" dirty="0"/>
            <a:t> y Core Solo, pero no estaba relacionado.</a:t>
          </a:r>
        </a:p>
      </dgm:t>
    </dgm:pt>
    <dgm:pt modelId="{F103B3C6-0D9E-4618-9847-6C8B308E3E35}" type="parTrans" cxnId="{9BEB449D-8F19-4F03-ACF7-697412DACE3C}">
      <dgm:prSet/>
      <dgm:spPr/>
      <dgm:t>
        <a:bodyPr/>
        <a:lstStyle/>
        <a:p>
          <a:endParaRPr lang="es-MX"/>
        </a:p>
      </dgm:t>
    </dgm:pt>
    <dgm:pt modelId="{3E0914F4-DBFD-4C25-9673-7C14BAFB6EBE}" type="sibTrans" cxnId="{9BEB449D-8F19-4F03-ACF7-697412DACE3C}">
      <dgm:prSet/>
      <dgm:spPr/>
      <dgm:t>
        <a:bodyPr/>
        <a:lstStyle/>
        <a:p>
          <a:endParaRPr lang="es-MX"/>
        </a:p>
      </dgm:t>
    </dgm:pt>
    <dgm:pt modelId="{54146A8F-5143-4980-8B14-89CA0E7DA5FB}" type="pres">
      <dgm:prSet presAssocID="{D910F0D6-518F-47E4-85DC-EE45CCE4085D}" presName="Name0" presStyleCnt="0">
        <dgm:presLayoutVars>
          <dgm:dir/>
          <dgm:animLvl val="lvl"/>
          <dgm:resizeHandles val="exact"/>
        </dgm:presLayoutVars>
      </dgm:prSet>
      <dgm:spPr/>
    </dgm:pt>
    <dgm:pt modelId="{1E8D2C38-1502-49C1-99F9-8ABEA3659898}" type="pres">
      <dgm:prSet presAssocID="{9A8F7F83-0C27-4630-BDB1-BA88A4A98154}" presName="composite" presStyleCnt="0"/>
      <dgm:spPr/>
    </dgm:pt>
    <dgm:pt modelId="{AEE5E48F-B4E6-4644-8E47-ADAC45867F30}" type="pres">
      <dgm:prSet presAssocID="{9A8F7F83-0C27-4630-BDB1-BA88A4A98154}" presName="parTx" presStyleLbl="alignNode1" presStyleIdx="0" presStyleCnt="3">
        <dgm:presLayoutVars>
          <dgm:chMax val="0"/>
          <dgm:chPref val="0"/>
          <dgm:bulletEnabled val="1"/>
        </dgm:presLayoutVars>
      </dgm:prSet>
      <dgm:spPr/>
    </dgm:pt>
    <dgm:pt modelId="{83820405-8303-4114-AE8D-B6EDCF001FD5}" type="pres">
      <dgm:prSet presAssocID="{9A8F7F83-0C27-4630-BDB1-BA88A4A98154}" presName="desTx" presStyleLbl="alignAccFollowNode1" presStyleIdx="0" presStyleCnt="3">
        <dgm:presLayoutVars>
          <dgm:bulletEnabled val="1"/>
        </dgm:presLayoutVars>
      </dgm:prSet>
      <dgm:spPr/>
    </dgm:pt>
    <dgm:pt modelId="{F9E5AA35-3243-4701-9967-3583AAEB32F0}" type="pres">
      <dgm:prSet presAssocID="{5F88C915-D1DF-4437-AACA-34B70FFEFEA3}" presName="space" presStyleCnt="0"/>
      <dgm:spPr/>
    </dgm:pt>
    <dgm:pt modelId="{CAC0C825-52DA-4A90-9F1A-02C1C023C7AC}" type="pres">
      <dgm:prSet presAssocID="{9431C38C-2824-4D6F-9458-F47D1E84A46D}" presName="composite" presStyleCnt="0"/>
      <dgm:spPr/>
    </dgm:pt>
    <dgm:pt modelId="{781AD052-1E15-4908-A198-71F60E0F4C7E}" type="pres">
      <dgm:prSet presAssocID="{9431C38C-2824-4D6F-9458-F47D1E84A46D}" presName="parTx" presStyleLbl="alignNode1" presStyleIdx="1" presStyleCnt="3">
        <dgm:presLayoutVars>
          <dgm:chMax val="0"/>
          <dgm:chPref val="0"/>
          <dgm:bulletEnabled val="1"/>
        </dgm:presLayoutVars>
      </dgm:prSet>
      <dgm:spPr/>
    </dgm:pt>
    <dgm:pt modelId="{990A245F-5198-49A2-BD9B-B75E754C0C37}" type="pres">
      <dgm:prSet presAssocID="{9431C38C-2824-4D6F-9458-F47D1E84A46D}" presName="desTx" presStyleLbl="alignAccFollowNode1" presStyleIdx="1" presStyleCnt="3">
        <dgm:presLayoutVars>
          <dgm:bulletEnabled val="1"/>
        </dgm:presLayoutVars>
      </dgm:prSet>
      <dgm:spPr/>
    </dgm:pt>
    <dgm:pt modelId="{D7ADFF82-A517-42D5-AEAC-EF017C77655A}" type="pres">
      <dgm:prSet presAssocID="{60C33CF5-79E5-4862-BA8B-9AA651608C11}" presName="space" presStyleCnt="0"/>
      <dgm:spPr/>
    </dgm:pt>
    <dgm:pt modelId="{61F2A2D3-5E38-48E6-A5E8-2AE14CCE08C6}" type="pres">
      <dgm:prSet presAssocID="{302089B3-ED38-4914-B5F9-84F3C6792881}" presName="composite" presStyleCnt="0"/>
      <dgm:spPr/>
    </dgm:pt>
    <dgm:pt modelId="{89C2C604-6D23-4596-9F17-ECA5FB65D0FB}" type="pres">
      <dgm:prSet presAssocID="{302089B3-ED38-4914-B5F9-84F3C6792881}" presName="parTx" presStyleLbl="alignNode1" presStyleIdx="2" presStyleCnt="3" custLinFactNeighborX="103" custLinFactNeighborY="7349">
        <dgm:presLayoutVars>
          <dgm:chMax val="0"/>
          <dgm:chPref val="0"/>
          <dgm:bulletEnabled val="1"/>
        </dgm:presLayoutVars>
      </dgm:prSet>
      <dgm:spPr/>
    </dgm:pt>
    <dgm:pt modelId="{13413747-ECE4-42E9-A227-F803D3382EEF}" type="pres">
      <dgm:prSet presAssocID="{302089B3-ED38-4914-B5F9-84F3C6792881}" presName="desTx" presStyleLbl="alignAccFollowNode1" presStyleIdx="2" presStyleCnt="3">
        <dgm:presLayoutVars>
          <dgm:bulletEnabled val="1"/>
        </dgm:presLayoutVars>
      </dgm:prSet>
      <dgm:spPr/>
    </dgm:pt>
  </dgm:ptLst>
  <dgm:cxnLst>
    <dgm:cxn modelId="{0B74EB06-B0DD-489F-87BC-FF77AEDDC37F}" srcId="{D910F0D6-518F-47E4-85DC-EE45CCE4085D}" destId="{9431C38C-2824-4D6F-9458-F47D1E84A46D}" srcOrd="1" destOrd="0" parTransId="{38013637-D556-438E-AE3D-265CA72FEF2F}" sibTransId="{60C33CF5-79E5-4862-BA8B-9AA651608C11}"/>
    <dgm:cxn modelId="{640D031F-27F5-4083-A7D7-47CB299474C3}" type="presOf" srcId="{D910F0D6-518F-47E4-85DC-EE45CCE4085D}" destId="{54146A8F-5143-4980-8B14-89CA0E7DA5FB}" srcOrd="0" destOrd="0" presId="urn:microsoft.com/office/officeart/2005/8/layout/hList1"/>
    <dgm:cxn modelId="{EFDD5D41-413E-450B-BEE4-A592F8D21E60}" type="presOf" srcId="{FDCEAAB8-9ADE-42D4-A036-3F0052DA078A}" destId="{990A245F-5198-49A2-BD9B-B75E754C0C37}" srcOrd="0" destOrd="0" presId="urn:microsoft.com/office/officeart/2005/8/layout/hList1"/>
    <dgm:cxn modelId="{FE96EE66-399F-4CCB-89BF-FEEE9A667FAE}" type="presOf" srcId="{9A8F7F83-0C27-4630-BDB1-BA88A4A98154}" destId="{AEE5E48F-B4E6-4644-8E47-ADAC45867F30}" srcOrd="0" destOrd="0" presId="urn:microsoft.com/office/officeart/2005/8/layout/hList1"/>
    <dgm:cxn modelId="{9ED6726B-A14C-421F-BBFB-317584E585A5}" type="presOf" srcId="{302089B3-ED38-4914-B5F9-84F3C6792881}" destId="{89C2C604-6D23-4596-9F17-ECA5FB65D0FB}" srcOrd="0" destOrd="0" presId="urn:microsoft.com/office/officeart/2005/8/layout/hList1"/>
    <dgm:cxn modelId="{166DFD4E-8B82-4BDD-9EC4-D8E8C7CC1EE3}" srcId="{9431C38C-2824-4D6F-9458-F47D1E84A46D}" destId="{FDCEAAB8-9ADE-42D4-A036-3F0052DA078A}" srcOrd="0" destOrd="0" parTransId="{53291DDE-884C-408D-B968-9D782186F155}" sibTransId="{4244BD8E-D18C-4443-8EB1-C58E1F3E5B44}"/>
    <dgm:cxn modelId="{6688807B-38C8-46BE-940E-CE9C1A544BAA}" srcId="{D910F0D6-518F-47E4-85DC-EE45CCE4085D}" destId="{9A8F7F83-0C27-4630-BDB1-BA88A4A98154}" srcOrd="0" destOrd="0" parTransId="{F733D189-0A53-43CE-AAAE-BD2D8A350D5D}" sibTransId="{5F88C915-D1DF-4437-AACA-34B70FFEFEA3}"/>
    <dgm:cxn modelId="{9BEB449D-8F19-4F03-ACF7-697412DACE3C}" srcId="{302089B3-ED38-4914-B5F9-84F3C6792881}" destId="{8539424E-590B-474A-904D-CC8B23D77B63}" srcOrd="0" destOrd="0" parTransId="{F103B3C6-0D9E-4618-9847-6C8B308E3E35}" sibTransId="{3E0914F4-DBFD-4C25-9673-7C14BAFB6EBE}"/>
    <dgm:cxn modelId="{F25027AB-727E-4B94-9C9F-DC352A88B926}" srcId="{9A8F7F83-0C27-4630-BDB1-BA88A4A98154}" destId="{AE70D734-CAEA-49C3-9EDB-4131A6F183CA}" srcOrd="0" destOrd="0" parTransId="{25085110-AC4F-4FE7-8FCE-38233133122A}" sibTransId="{08310A0E-D9AB-4A9C-9DF6-7212914C56AB}"/>
    <dgm:cxn modelId="{36DCCBD7-27B3-49E3-B90C-AD7EE5FC4FF4}" type="presOf" srcId="{8539424E-590B-474A-904D-CC8B23D77B63}" destId="{13413747-ECE4-42E9-A227-F803D3382EEF}" srcOrd="0" destOrd="0" presId="urn:microsoft.com/office/officeart/2005/8/layout/hList1"/>
    <dgm:cxn modelId="{54A534E6-4908-4A5C-8AB0-47D00EFC97B0}" srcId="{D910F0D6-518F-47E4-85DC-EE45CCE4085D}" destId="{302089B3-ED38-4914-B5F9-84F3C6792881}" srcOrd="2" destOrd="0" parTransId="{D0C4A97F-E120-4C57-B447-658ABADD77CA}" sibTransId="{81B43193-7E4F-4E40-A0AF-93DE4E4927BA}"/>
    <dgm:cxn modelId="{681499E7-A795-4678-B1FD-C7688F72CA23}" type="presOf" srcId="{AE70D734-CAEA-49C3-9EDB-4131A6F183CA}" destId="{83820405-8303-4114-AE8D-B6EDCF001FD5}" srcOrd="0" destOrd="0" presId="urn:microsoft.com/office/officeart/2005/8/layout/hList1"/>
    <dgm:cxn modelId="{2C72AFFC-15F3-4E3A-A3D4-46D2B63709BD}" type="presOf" srcId="{9431C38C-2824-4D6F-9458-F47D1E84A46D}" destId="{781AD052-1E15-4908-A198-71F60E0F4C7E}" srcOrd="0" destOrd="0" presId="urn:microsoft.com/office/officeart/2005/8/layout/hList1"/>
    <dgm:cxn modelId="{83B963C5-03E4-4F34-AEF8-364A317E65EB}" type="presParOf" srcId="{54146A8F-5143-4980-8B14-89CA0E7DA5FB}" destId="{1E8D2C38-1502-49C1-99F9-8ABEA3659898}" srcOrd="0" destOrd="0" presId="urn:microsoft.com/office/officeart/2005/8/layout/hList1"/>
    <dgm:cxn modelId="{C7F23472-2B5D-483D-BC9B-FF09B9DF8D86}" type="presParOf" srcId="{1E8D2C38-1502-49C1-99F9-8ABEA3659898}" destId="{AEE5E48F-B4E6-4644-8E47-ADAC45867F30}" srcOrd="0" destOrd="0" presId="urn:microsoft.com/office/officeart/2005/8/layout/hList1"/>
    <dgm:cxn modelId="{9673529F-65F4-4837-86AD-2D323C187628}" type="presParOf" srcId="{1E8D2C38-1502-49C1-99F9-8ABEA3659898}" destId="{83820405-8303-4114-AE8D-B6EDCF001FD5}" srcOrd="1" destOrd="0" presId="urn:microsoft.com/office/officeart/2005/8/layout/hList1"/>
    <dgm:cxn modelId="{ED6EC068-D816-49C3-B21E-07B182CE74CC}" type="presParOf" srcId="{54146A8F-5143-4980-8B14-89CA0E7DA5FB}" destId="{F9E5AA35-3243-4701-9967-3583AAEB32F0}" srcOrd="1" destOrd="0" presId="urn:microsoft.com/office/officeart/2005/8/layout/hList1"/>
    <dgm:cxn modelId="{7B44E7AD-D125-4A77-BA19-078D862DC5E9}" type="presParOf" srcId="{54146A8F-5143-4980-8B14-89CA0E7DA5FB}" destId="{CAC0C825-52DA-4A90-9F1A-02C1C023C7AC}" srcOrd="2" destOrd="0" presId="urn:microsoft.com/office/officeart/2005/8/layout/hList1"/>
    <dgm:cxn modelId="{BB676DBA-1D36-453D-8C7D-BBFDFF1C06B6}" type="presParOf" srcId="{CAC0C825-52DA-4A90-9F1A-02C1C023C7AC}" destId="{781AD052-1E15-4908-A198-71F60E0F4C7E}" srcOrd="0" destOrd="0" presId="urn:microsoft.com/office/officeart/2005/8/layout/hList1"/>
    <dgm:cxn modelId="{8886CF3B-1F84-4461-AB3C-45F3352443EC}" type="presParOf" srcId="{CAC0C825-52DA-4A90-9F1A-02C1C023C7AC}" destId="{990A245F-5198-49A2-BD9B-B75E754C0C37}" srcOrd="1" destOrd="0" presId="urn:microsoft.com/office/officeart/2005/8/layout/hList1"/>
    <dgm:cxn modelId="{A28BC191-CD95-4F19-BCD1-D38BB4104022}" type="presParOf" srcId="{54146A8F-5143-4980-8B14-89CA0E7DA5FB}" destId="{D7ADFF82-A517-42D5-AEAC-EF017C77655A}" srcOrd="3" destOrd="0" presId="urn:microsoft.com/office/officeart/2005/8/layout/hList1"/>
    <dgm:cxn modelId="{EA303E8A-F9C2-4A80-9996-29C94B0E46FE}" type="presParOf" srcId="{54146A8F-5143-4980-8B14-89CA0E7DA5FB}" destId="{61F2A2D3-5E38-48E6-A5E8-2AE14CCE08C6}" srcOrd="4" destOrd="0" presId="urn:microsoft.com/office/officeart/2005/8/layout/hList1"/>
    <dgm:cxn modelId="{B36D5770-F1D4-4C64-99E3-1A8168F4788F}" type="presParOf" srcId="{61F2A2D3-5E38-48E6-A5E8-2AE14CCE08C6}" destId="{89C2C604-6D23-4596-9F17-ECA5FB65D0FB}" srcOrd="0" destOrd="0" presId="urn:microsoft.com/office/officeart/2005/8/layout/hList1"/>
    <dgm:cxn modelId="{7D0EE64B-C8AA-409A-A127-D27D67ABCA53}" type="presParOf" srcId="{61F2A2D3-5E38-48E6-A5E8-2AE14CCE08C6}" destId="{13413747-ECE4-42E9-A227-F803D3382EE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F8396-32C6-4382-826E-A73AAC8DBD26}">
      <dsp:nvSpPr>
        <dsp:cNvPr id="0" name=""/>
        <dsp:cNvSpPr/>
      </dsp:nvSpPr>
      <dsp:spPr>
        <a:xfrm>
          <a:off x="2237449" y="600323"/>
          <a:ext cx="0" cy="5402911"/>
        </a:xfrm>
        <a:prstGeom prst="line">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886769-CE89-4E46-B5A8-A83E706F8A6A}">
      <dsp:nvSpPr>
        <dsp:cNvPr id="0" name=""/>
        <dsp:cNvSpPr/>
      </dsp:nvSpPr>
      <dsp:spPr>
        <a:xfrm>
          <a:off x="2387530" y="780420"/>
          <a:ext cx="2841631" cy="243131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CBA5A2-9AFE-4B2D-97CF-829872219D6E}">
      <dsp:nvSpPr>
        <dsp:cNvPr id="0" name=""/>
        <dsp:cNvSpPr/>
      </dsp:nvSpPr>
      <dsp:spPr>
        <a:xfrm>
          <a:off x="2387530" y="3211730"/>
          <a:ext cx="2841631" cy="279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l" defTabSz="889000">
            <a:lnSpc>
              <a:spcPct val="90000"/>
            </a:lnSpc>
            <a:spcBef>
              <a:spcPct val="0"/>
            </a:spcBef>
            <a:spcAft>
              <a:spcPct val="35000"/>
            </a:spcAft>
            <a:buNone/>
          </a:pPr>
          <a:r>
            <a:rPr lang="es-MX" sz="2000" kern="1200" dirty="0"/>
            <a:t>Se lanzó con 60 MHz en 1993 y estaba disponible con hasta 200 MHz (P54CS) en 1996. El diseño original de 800 nm tenía 3,1 millones de transistores, pero escalado a 3,3 millones en el diseño de 350 nm de 1996. </a:t>
          </a:r>
        </a:p>
      </dsp:txBody>
      <dsp:txXfrm>
        <a:off x="2387530" y="3211730"/>
        <a:ext cx="2841631" cy="2791504"/>
      </dsp:txXfrm>
    </dsp:sp>
    <dsp:sp modelId="{4FD14A1A-D1C9-49CF-B6F5-647FB6B0FD1D}">
      <dsp:nvSpPr>
        <dsp:cNvPr id="0" name=""/>
        <dsp:cNvSpPr/>
      </dsp:nvSpPr>
      <dsp:spPr>
        <a:xfrm>
          <a:off x="2237449" y="0"/>
          <a:ext cx="3001617" cy="600323"/>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s-MX" sz="2600" kern="1200" dirty="0"/>
            <a:t>Pentium P5 </a:t>
          </a:r>
        </a:p>
      </dsp:txBody>
      <dsp:txXfrm>
        <a:off x="2237449" y="0"/>
        <a:ext cx="3001617" cy="600323"/>
      </dsp:txXfrm>
    </dsp:sp>
    <dsp:sp modelId="{6DEDCFCB-42EE-4D4F-A18C-34503FA43ED2}">
      <dsp:nvSpPr>
        <dsp:cNvPr id="0" name=""/>
        <dsp:cNvSpPr/>
      </dsp:nvSpPr>
      <dsp:spPr>
        <a:xfrm>
          <a:off x="5790547" y="600323"/>
          <a:ext cx="0" cy="5402911"/>
        </a:xfrm>
        <a:prstGeom prst="line">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079652-9C1F-44F1-90AA-38D87A6DA83A}">
      <dsp:nvSpPr>
        <dsp:cNvPr id="0" name=""/>
        <dsp:cNvSpPr/>
      </dsp:nvSpPr>
      <dsp:spPr>
        <a:xfrm>
          <a:off x="5940628" y="780420"/>
          <a:ext cx="2841631" cy="243131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7E4428-02EE-4FD1-AD5E-434046A7382A}">
      <dsp:nvSpPr>
        <dsp:cNvPr id="0" name=""/>
        <dsp:cNvSpPr/>
      </dsp:nvSpPr>
      <dsp:spPr>
        <a:xfrm>
          <a:off x="5940628" y="3211730"/>
          <a:ext cx="2841631" cy="279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l" defTabSz="889000">
            <a:lnSpc>
              <a:spcPct val="90000"/>
            </a:lnSpc>
            <a:spcBef>
              <a:spcPct val="0"/>
            </a:spcBef>
            <a:spcAft>
              <a:spcPct val="35000"/>
            </a:spcAft>
            <a:buNone/>
          </a:pPr>
          <a:r>
            <a:rPr lang="es-MX" sz="2000" kern="1200" dirty="0"/>
            <a:t>Se anunció en 1997 con MMX (extensiones multimedia) y amplió el diseño del procesador a 4,5 millones de transistores y una velocidad de reloj de 233 MHz.</a:t>
          </a:r>
        </a:p>
      </dsp:txBody>
      <dsp:txXfrm>
        <a:off x="5940628" y="3211730"/>
        <a:ext cx="2841631" cy="2791504"/>
      </dsp:txXfrm>
    </dsp:sp>
    <dsp:sp modelId="{7F4278B0-7918-46C1-B529-9FD0B615A3A8}">
      <dsp:nvSpPr>
        <dsp:cNvPr id="0" name=""/>
        <dsp:cNvSpPr/>
      </dsp:nvSpPr>
      <dsp:spPr>
        <a:xfrm>
          <a:off x="5790547" y="0"/>
          <a:ext cx="3001617" cy="600323"/>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s-MX" sz="2600" kern="1200" dirty="0"/>
            <a:t>Pentium P55C</a:t>
          </a:r>
        </a:p>
      </dsp:txBody>
      <dsp:txXfrm>
        <a:off x="5790547" y="0"/>
        <a:ext cx="3001617" cy="600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AB11A-FD83-4AE4-9110-64250EE1A2C0}">
      <dsp:nvSpPr>
        <dsp:cNvPr id="0" name=""/>
        <dsp:cNvSpPr/>
      </dsp:nvSpPr>
      <dsp:spPr>
        <a:xfrm>
          <a:off x="15070" y="0"/>
          <a:ext cx="2894598" cy="1661076"/>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0" kern="1200" dirty="0" err="1"/>
            <a:t>Netburst</a:t>
          </a:r>
          <a:r>
            <a:rPr lang="es-MX" sz="2000" b="0" kern="1200" dirty="0"/>
            <a:t> se lanzó con 1,3 y 1,4 GHz, aumentado a 2,2 con el núcleo Northwood de 130 nm (55 millones de transistores) en 2002.</a:t>
          </a:r>
        </a:p>
      </dsp:txBody>
      <dsp:txXfrm>
        <a:off x="63721" y="48651"/>
        <a:ext cx="2797296" cy="1563774"/>
      </dsp:txXfrm>
    </dsp:sp>
    <dsp:sp modelId="{DB4E3A88-F916-4CA6-9F1B-8A1C54914F46}">
      <dsp:nvSpPr>
        <dsp:cNvPr id="0" name=""/>
        <dsp:cNvSpPr/>
      </dsp:nvSpPr>
      <dsp:spPr>
        <a:xfrm>
          <a:off x="3199128" y="471607"/>
          <a:ext cx="613654" cy="71786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s-MX" sz="2000" b="0" kern="1200"/>
        </a:p>
      </dsp:txBody>
      <dsp:txXfrm>
        <a:off x="3199128" y="615179"/>
        <a:ext cx="429558" cy="430716"/>
      </dsp:txXfrm>
    </dsp:sp>
    <dsp:sp modelId="{A31A3491-28AC-4B86-B328-EC7821B9A5A0}">
      <dsp:nvSpPr>
        <dsp:cNvPr id="0" name=""/>
        <dsp:cNvSpPr/>
      </dsp:nvSpPr>
      <dsp:spPr>
        <a:xfrm>
          <a:off x="4067508" y="0"/>
          <a:ext cx="2894598" cy="1661076"/>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0" kern="1200" dirty="0"/>
            <a:t>A 3,8 GHz con el núcleo Prescott de 90 nm (125 millones de transistores) en 2005.</a:t>
          </a:r>
        </a:p>
      </dsp:txBody>
      <dsp:txXfrm>
        <a:off x="4116159" y="48651"/>
        <a:ext cx="2797296" cy="1563774"/>
      </dsp:txXfrm>
    </dsp:sp>
    <dsp:sp modelId="{B49C1559-F0D9-4E73-BB0A-7D927CF6D7D7}">
      <dsp:nvSpPr>
        <dsp:cNvPr id="0" name=""/>
        <dsp:cNvSpPr/>
      </dsp:nvSpPr>
      <dsp:spPr>
        <a:xfrm>
          <a:off x="7251566" y="471607"/>
          <a:ext cx="613654" cy="71786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s-MX" sz="2000" b="0" kern="1200"/>
        </a:p>
      </dsp:txBody>
      <dsp:txXfrm>
        <a:off x="7251566" y="615179"/>
        <a:ext cx="429558" cy="430716"/>
      </dsp:txXfrm>
    </dsp:sp>
    <dsp:sp modelId="{A6D7EEC8-4C48-44D3-8E85-AC106B338FE8}">
      <dsp:nvSpPr>
        <dsp:cNvPr id="0" name=""/>
        <dsp:cNvSpPr/>
      </dsp:nvSpPr>
      <dsp:spPr>
        <a:xfrm>
          <a:off x="8119946" y="0"/>
          <a:ext cx="2894598" cy="1661076"/>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0" kern="1200" dirty="0"/>
            <a:t>Intel también lanzó el primer Extreme Procesadores de edición con núcleo </a:t>
          </a:r>
          <a:r>
            <a:rPr lang="es-MX" sz="2000" b="0" kern="1200" dirty="0" err="1"/>
            <a:t>Gallatin</a:t>
          </a:r>
          <a:r>
            <a:rPr lang="es-MX" sz="2000" b="0" kern="1200" dirty="0"/>
            <a:t> en 2003.</a:t>
          </a:r>
        </a:p>
      </dsp:txBody>
      <dsp:txXfrm>
        <a:off x="8168597" y="48651"/>
        <a:ext cx="2797296" cy="15637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4032C4-6C2B-40E8-88EB-B277664FF493}">
      <dsp:nvSpPr>
        <dsp:cNvPr id="0" name=""/>
        <dsp:cNvSpPr/>
      </dsp:nvSpPr>
      <dsp:spPr>
        <a:xfrm>
          <a:off x="262118" y="626827"/>
          <a:ext cx="0" cy="5641449"/>
        </a:xfrm>
        <a:prstGeom prst="line">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CE9F8E-39A8-4C24-AA73-BF10EEC30EB8}">
      <dsp:nvSpPr>
        <dsp:cNvPr id="0" name=""/>
        <dsp:cNvSpPr/>
      </dsp:nvSpPr>
      <dsp:spPr>
        <a:xfrm>
          <a:off x="418825" y="814876"/>
          <a:ext cx="2967088" cy="253865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145B4F-8649-4F77-ACF3-0D5055C6FBD8}">
      <dsp:nvSpPr>
        <dsp:cNvPr id="0" name=""/>
        <dsp:cNvSpPr/>
      </dsp:nvSpPr>
      <dsp:spPr>
        <a:xfrm>
          <a:off x="418825" y="3353528"/>
          <a:ext cx="2967088" cy="2914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l" defTabSz="889000">
            <a:lnSpc>
              <a:spcPct val="90000"/>
            </a:lnSpc>
            <a:spcBef>
              <a:spcPct val="0"/>
            </a:spcBef>
            <a:spcAft>
              <a:spcPct val="35000"/>
            </a:spcAft>
            <a:buNone/>
          </a:pPr>
          <a:r>
            <a:rPr lang="es-MX" sz="2000" kern="1200" dirty="0"/>
            <a:t>Se lanzó con el núcleo Merced de 180 nm en 2001 como un procesador mainframe con una velocidad de reloj de 733 MHz y 800 MHz y 320 millones de transistores. más de seis veces la cantidad de un Pentium de escritorio en ese momento.</a:t>
          </a:r>
        </a:p>
      </dsp:txBody>
      <dsp:txXfrm>
        <a:off x="418825" y="3353528"/>
        <a:ext cx="2967088" cy="2914748"/>
      </dsp:txXfrm>
    </dsp:sp>
    <dsp:sp modelId="{A0AFF370-50F3-4C5A-834B-14A4FCAF7D6B}">
      <dsp:nvSpPr>
        <dsp:cNvPr id="0" name=""/>
        <dsp:cNvSpPr/>
      </dsp:nvSpPr>
      <dsp:spPr>
        <a:xfrm>
          <a:off x="262118" y="0"/>
          <a:ext cx="3134138" cy="626827"/>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s-MX" sz="2600" kern="1200" dirty="0"/>
            <a:t>Itanium</a:t>
          </a:r>
        </a:p>
      </dsp:txBody>
      <dsp:txXfrm>
        <a:off x="262118" y="0"/>
        <a:ext cx="3134138" cy="626827"/>
      </dsp:txXfrm>
    </dsp:sp>
    <dsp:sp modelId="{C42F02F9-C5AE-4B82-9BAD-F1423CB494C5}">
      <dsp:nvSpPr>
        <dsp:cNvPr id="0" name=""/>
        <dsp:cNvSpPr/>
      </dsp:nvSpPr>
      <dsp:spPr>
        <a:xfrm>
          <a:off x="3947738" y="626827"/>
          <a:ext cx="0" cy="5641449"/>
        </a:xfrm>
        <a:prstGeom prst="line">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10E42C-FAC3-44BE-A519-A7666DDD1FD1}">
      <dsp:nvSpPr>
        <dsp:cNvPr id="0" name=""/>
        <dsp:cNvSpPr/>
      </dsp:nvSpPr>
      <dsp:spPr>
        <a:xfrm>
          <a:off x="4104445" y="814876"/>
          <a:ext cx="2967088" cy="253865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211E8B-94DE-42FF-A3B7-F2539477F039}">
      <dsp:nvSpPr>
        <dsp:cNvPr id="0" name=""/>
        <dsp:cNvSpPr/>
      </dsp:nvSpPr>
      <dsp:spPr>
        <a:xfrm>
          <a:off x="4104445" y="3353528"/>
          <a:ext cx="2967088" cy="2914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l" defTabSz="889000">
            <a:lnSpc>
              <a:spcPct val="90000"/>
            </a:lnSpc>
            <a:spcBef>
              <a:spcPct val="0"/>
            </a:spcBef>
            <a:spcAft>
              <a:spcPct val="35000"/>
            </a:spcAft>
            <a:buNone/>
          </a:pPr>
          <a:r>
            <a:rPr lang="es-MX" sz="2000" kern="1200" dirty="0"/>
            <a:t>Siguió en 2002 (núcleo McKinley de 180 nm, así como núcleos Madison, </a:t>
          </a:r>
          <a:r>
            <a:rPr lang="es-MX" sz="2000" kern="1200" dirty="0" err="1"/>
            <a:t>Deerfield</a:t>
          </a:r>
          <a:r>
            <a:rPr lang="es-MX" sz="2000" kern="1200" dirty="0"/>
            <a:t>, Hondo, </a:t>
          </a:r>
          <a:r>
            <a:rPr lang="es-MX" sz="2000" kern="1200" dirty="0" err="1"/>
            <a:t>Fanwood</a:t>
          </a:r>
          <a:r>
            <a:rPr lang="es-MX" sz="2000" kern="1200" dirty="0"/>
            <a:t> y Madison de 130 nm). </a:t>
          </a:r>
        </a:p>
      </dsp:txBody>
      <dsp:txXfrm>
        <a:off x="4104445" y="3353528"/>
        <a:ext cx="2967088" cy="2914748"/>
      </dsp:txXfrm>
    </dsp:sp>
    <dsp:sp modelId="{5A706813-73E3-4F03-BEF2-BA230ABA7986}">
      <dsp:nvSpPr>
        <dsp:cNvPr id="0" name=""/>
        <dsp:cNvSpPr/>
      </dsp:nvSpPr>
      <dsp:spPr>
        <a:xfrm>
          <a:off x="3947738" y="0"/>
          <a:ext cx="3134138" cy="626827"/>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s-MX" sz="2600" kern="1200" dirty="0"/>
            <a:t>Itanium 2</a:t>
          </a:r>
        </a:p>
      </dsp:txBody>
      <dsp:txXfrm>
        <a:off x="3947738" y="0"/>
        <a:ext cx="3134138" cy="626827"/>
      </dsp:txXfrm>
    </dsp:sp>
    <dsp:sp modelId="{2E818FAD-259A-4BA6-BCD7-BCF272DFDADF}">
      <dsp:nvSpPr>
        <dsp:cNvPr id="0" name=""/>
        <dsp:cNvSpPr/>
      </dsp:nvSpPr>
      <dsp:spPr>
        <a:xfrm>
          <a:off x="7633357" y="626827"/>
          <a:ext cx="0" cy="5641449"/>
        </a:xfrm>
        <a:prstGeom prst="line">
          <a:avLst/>
        </a:prstGeom>
        <a:solidFill>
          <a:schemeClr val="lt1">
            <a:alpha val="90000"/>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1004FD-27EE-498B-B12D-3057FD22D825}">
      <dsp:nvSpPr>
        <dsp:cNvPr id="0" name=""/>
        <dsp:cNvSpPr/>
      </dsp:nvSpPr>
      <dsp:spPr>
        <a:xfrm>
          <a:off x="7790064" y="814876"/>
          <a:ext cx="2967088" cy="253865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48BB2D-B4C8-4F50-BF29-778BB4B749C9}">
      <dsp:nvSpPr>
        <dsp:cNvPr id="0" name=""/>
        <dsp:cNvSpPr/>
      </dsp:nvSpPr>
      <dsp:spPr>
        <a:xfrm>
          <a:off x="7790064" y="3353528"/>
          <a:ext cx="2967088" cy="2914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l" defTabSz="889000">
            <a:lnSpc>
              <a:spcPct val="90000"/>
            </a:lnSpc>
            <a:spcBef>
              <a:spcPct val="0"/>
            </a:spcBef>
            <a:spcAft>
              <a:spcPct val="35000"/>
            </a:spcAft>
            <a:buNone/>
          </a:pPr>
          <a:r>
            <a:rPr lang="es-MX" sz="2000" kern="1200" dirty="0"/>
            <a:t>En 2010 con los núcleos Montecito y </a:t>
          </a:r>
          <a:r>
            <a:rPr lang="es-MX" sz="2000" kern="1200" dirty="0" err="1"/>
            <a:t>Montvale</a:t>
          </a:r>
          <a:r>
            <a:rPr lang="es-MX" sz="2000" kern="1200" dirty="0"/>
            <a:t> de 90 nm. así como el núcleo </a:t>
          </a:r>
          <a:r>
            <a:rPr lang="es-MX" sz="2000" kern="1200" dirty="0" err="1"/>
            <a:t>Tukwila</a:t>
          </a:r>
          <a:r>
            <a:rPr lang="es-MX" sz="2000" kern="1200" dirty="0"/>
            <a:t> de 65 nm con una enorme caché en la matriz de 24 MB, así como más de 2 mil millones de transistores.</a:t>
          </a:r>
        </a:p>
      </dsp:txBody>
      <dsp:txXfrm>
        <a:off x="7790064" y="3353528"/>
        <a:ext cx="2967088" cy="2914748"/>
      </dsp:txXfrm>
    </dsp:sp>
    <dsp:sp modelId="{B20C6591-2EFC-4F26-A502-6C8D1E4A227B}">
      <dsp:nvSpPr>
        <dsp:cNvPr id="0" name=""/>
        <dsp:cNvSpPr/>
      </dsp:nvSpPr>
      <dsp:spPr>
        <a:xfrm>
          <a:off x="7633357" y="0"/>
          <a:ext cx="3134138" cy="626827"/>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s-MX" sz="2600" kern="1200" dirty="0"/>
            <a:t>Itanium 9000</a:t>
          </a:r>
        </a:p>
      </dsp:txBody>
      <dsp:txXfrm>
        <a:off x="7633357" y="0"/>
        <a:ext cx="3134138" cy="6268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5E48F-B4E6-4644-8E47-ADAC45867F30}">
      <dsp:nvSpPr>
        <dsp:cNvPr id="0" name=""/>
        <dsp:cNvSpPr/>
      </dsp:nvSpPr>
      <dsp:spPr>
        <a:xfrm>
          <a:off x="3446" y="140074"/>
          <a:ext cx="3360585" cy="576000"/>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s-MX" sz="2600" kern="1200" dirty="0" err="1"/>
            <a:t>Banias</a:t>
          </a:r>
          <a:endParaRPr lang="es-MX" sz="2600" kern="1200" dirty="0"/>
        </a:p>
      </dsp:txBody>
      <dsp:txXfrm>
        <a:off x="3446" y="140074"/>
        <a:ext cx="3360585" cy="576000"/>
      </dsp:txXfrm>
    </dsp:sp>
    <dsp:sp modelId="{83820405-8303-4114-AE8D-B6EDCF001FD5}">
      <dsp:nvSpPr>
        <dsp:cNvPr id="0" name=""/>
        <dsp:cNvSpPr/>
      </dsp:nvSpPr>
      <dsp:spPr>
        <a:xfrm>
          <a:off x="3446" y="716074"/>
          <a:ext cx="3360585" cy="1345049"/>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MX" sz="2000" kern="1200" dirty="0"/>
            <a:t>Redujo su velocidad de reloj de 900 MHz a 1,7 GHz, por debajo de los 2,6 GHz del Pentium 4 Mobile.</a:t>
          </a:r>
        </a:p>
      </dsp:txBody>
      <dsp:txXfrm>
        <a:off x="3446" y="716074"/>
        <a:ext cx="3360585" cy="1345049"/>
      </dsp:txXfrm>
    </dsp:sp>
    <dsp:sp modelId="{781AD052-1E15-4908-A198-71F60E0F4C7E}">
      <dsp:nvSpPr>
        <dsp:cNvPr id="0" name=""/>
        <dsp:cNvSpPr/>
      </dsp:nvSpPr>
      <dsp:spPr>
        <a:xfrm>
          <a:off x="3834514" y="140074"/>
          <a:ext cx="3360585" cy="576000"/>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s-MX" sz="2600" kern="1200" dirty="0"/>
            <a:t>Dothan</a:t>
          </a:r>
        </a:p>
      </dsp:txBody>
      <dsp:txXfrm>
        <a:off x="3834514" y="140074"/>
        <a:ext cx="3360585" cy="576000"/>
      </dsp:txXfrm>
    </dsp:sp>
    <dsp:sp modelId="{990A245F-5198-49A2-BD9B-B75E754C0C37}">
      <dsp:nvSpPr>
        <dsp:cNvPr id="0" name=""/>
        <dsp:cNvSpPr/>
      </dsp:nvSpPr>
      <dsp:spPr>
        <a:xfrm>
          <a:off x="3834514" y="716074"/>
          <a:ext cx="3360585" cy="1345049"/>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MX" sz="2000" kern="1200" dirty="0"/>
            <a:t>Encogimiento de 90 nm. Redujo su potencia de diseño térmico a 21 vatios. 140 m de transistores.</a:t>
          </a:r>
        </a:p>
      </dsp:txBody>
      <dsp:txXfrm>
        <a:off x="3834514" y="716074"/>
        <a:ext cx="3360585" cy="1345049"/>
      </dsp:txXfrm>
    </dsp:sp>
    <dsp:sp modelId="{89C2C604-6D23-4596-9F17-ECA5FB65D0FB}">
      <dsp:nvSpPr>
        <dsp:cNvPr id="0" name=""/>
        <dsp:cNvSpPr/>
      </dsp:nvSpPr>
      <dsp:spPr>
        <a:xfrm>
          <a:off x="7669029" y="182404"/>
          <a:ext cx="3360585" cy="576000"/>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s-MX" sz="2600" kern="1200" dirty="0" err="1"/>
            <a:t>Yonah</a:t>
          </a:r>
          <a:endParaRPr lang="es-MX" sz="2600" kern="1200" dirty="0"/>
        </a:p>
      </dsp:txBody>
      <dsp:txXfrm>
        <a:off x="7669029" y="182404"/>
        <a:ext cx="3360585" cy="576000"/>
      </dsp:txXfrm>
    </dsp:sp>
    <dsp:sp modelId="{13413747-ECE4-42E9-A227-F803D3382EEF}">
      <dsp:nvSpPr>
        <dsp:cNvPr id="0" name=""/>
        <dsp:cNvSpPr/>
      </dsp:nvSpPr>
      <dsp:spPr>
        <a:xfrm>
          <a:off x="7665582" y="716074"/>
          <a:ext cx="3360585" cy="1345049"/>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MX" sz="2000" kern="1200" dirty="0"/>
            <a:t>Sucesor directo de Dothan que se lanzó en 2006 como Core </a:t>
          </a:r>
          <a:r>
            <a:rPr lang="es-MX" sz="2000" kern="1200" dirty="0" err="1"/>
            <a:t>Duo</a:t>
          </a:r>
          <a:r>
            <a:rPr lang="es-MX" sz="2000" kern="1200" dirty="0"/>
            <a:t> y Core Solo, pero no estaba relacionado.</a:t>
          </a:r>
        </a:p>
      </dsp:txBody>
      <dsp:txXfrm>
        <a:off x="7665582" y="716074"/>
        <a:ext cx="3360585" cy="1345049"/>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DABC44D-9871-4122-8583-6C9EC21E3B69}" type="datetimeFigureOut">
              <a:rPr lang="es-MX" smtClean="0"/>
              <a:t>17/06/2021</a:t>
            </a:fld>
            <a:endParaRPr lang="es-MX"/>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s-MX"/>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FFDC6BF5-5D53-43C4-B5D8-1130005834BC}" type="slidenum">
              <a:rPr lang="es-MX" smtClean="0"/>
              <a:t>‹Nº›</a:t>
            </a:fld>
            <a:endParaRPr lang="es-MX"/>
          </a:p>
        </p:txBody>
      </p:sp>
    </p:spTree>
    <p:extLst>
      <p:ext uri="{BB962C8B-B14F-4D97-AF65-F5344CB8AC3E}">
        <p14:creationId xmlns:p14="http://schemas.microsoft.com/office/powerpoint/2010/main" val="2282918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DABC44D-9871-4122-8583-6C9EC21E3B69}" type="datetimeFigureOut">
              <a:rPr lang="es-MX" smtClean="0"/>
              <a:t>17/06/2021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FFDC6BF5-5D53-43C4-B5D8-1130005834BC}" type="slidenum">
              <a:rPr lang="es-MX" smtClean="0"/>
              <a:t>‹Nº›</a:t>
            </a:fld>
            <a:endParaRPr lang="es-MX"/>
          </a:p>
        </p:txBody>
      </p:sp>
    </p:spTree>
    <p:extLst>
      <p:ext uri="{BB962C8B-B14F-4D97-AF65-F5344CB8AC3E}">
        <p14:creationId xmlns:p14="http://schemas.microsoft.com/office/powerpoint/2010/main" val="342151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DABC44D-9871-4122-8583-6C9EC21E3B69}" type="datetimeFigureOut">
              <a:rPr lang="es-MX" smtClean="0"/>
              <a:t>17/06/2021</a:t>
            </a:fld>
            <a:endParaRPr lang="es-MX"/>
          </a:p>
        </p:txBody>
      </p:sp>
      <p:sp>
        <p:nvSpPr>
          <p:cNvPr id="5" name="Footer Placeholder 4"/>
          <p:cNvSpPr>
            <a:spLocks noGrp="1"/>
          </p:cNvSpPr>
          <p:nvPr>
            <p:ph type="ftr" sz="quarter" idx="11"/>
          </p:nvPr>
        </p:nvSpPr>
        <p:spPr>
          <a:xfrm>
            <a:off x="774923" y="5951811"/>
            <a:ext cx="7896279" cy="365125"/>
          </a:xfrm>
        </p:spPr>
        <p:txBody>
          <a:bodyPr/>
          <a:lstStyle/>
          <a:p>
            <a:endParaRPr lang="es-MX"/>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FFDC6BF5-5D53-43C4-B5D8-1130005834BC}" type="slidenum">
              <a:rPr lang="es-MX" smtClean="0"/>
              <a:t>‹Nº›</a:t>
            </a:fld>
            <a:endParaRPr lang="es-MX"/>
          </a:p>
        </p:txBody>
      </p:sp>
    </p:spTree>
    <p:extLst>
      <p:ext uri="{BB962C8B-B14F-4D97-AF65-F5344CB8AC3E}">
        <p14:creationId xmlns:p14="http://schemas.microsoft.com/office/powerpoint/2010/main" val="126961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DABC44D-9871-4122-8583-6C9EC21E3B69}" type="datetimeFigureOut">
              <a:rPr lang="es-MX" smtClean="0"/>
              <a:t>17/06/2021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a:xfrm>
            <a:off x="10558300" y="5956137"/>
            <a:ext cx="1052508" cy="365125"/>
          </a:xfrm>
        </p:spPr>
        <p:txBody>
          <a:bodyPr/>
          <a:lstStyle/>
          <a:p>
            <a:fld id="{FFDC6BF5-5D53-43C4-B5D8-1130005834BC}" type="slidenum">
              <a:rPr lang="es-MX" smtClean="0"/>
              <a:t>‹Nº›</a:t>
            </a:fld>
            <a:endParaRPr lang="es-MX"/>
          </a:p>
        </p:txBody>
      </p:sp>
    </p:spTree>
    <p:extLst>
      <p:ext uri="{BB962C8B-B14F-4D97-AF65-F5344CB8AC3E}">
        <p14:creationId xmlns:p14="http://schemas.microsoft.com/office/powerpoint/2010/main" val="357422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DABC44D-9871-4122-8583-6C9EC21E3B69}" type="datetimeFigureOut">
              <a:rPr lang="es-MX" smtClean="0"/>
              <a:t>17/06/2021</a:t>
            </a:fld>
            <a:endParaRPr lang="es-MX"/>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s-MX"/>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FFDC6BF5-5D53-43C4-B5D8-1130005834BC}" type="slidenum">
              <a:rPr lang="es-MX" smtClean="0"/>
              <a:t>‹Nº›</a:t>
            </a:fld>
            <a:endParaRPr lang="es-MX"/>
          </a:p>
        </p:txBody>
      </p:sp>
    </p:spTree>
    <p:extLst>
      <p:ext uri="{BB962C8B-B14F-4D97-AF65-F5344CB8AC3E}">
        <p14:creationId xmlns:p14="http://schemas.microsoft.com/office/powerpoint/2010/main" val="3750552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DABC44D-9871-4122-8583-6C9EC21E3B69}" type="datetimeFigureOut">
              <a:rPr lang="es-MX" smtClean="0"/>
              <a:t>17/06/2021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FDC6BF5-5D53-43C4-B5D8-1130005834BC}" type="slidenum">
              <a:rPr lang="es-MX" smtClean="0"/>
              <a:t>‹Nº›</a:t>
            </a:fld>
            <a:endParaRPr lang="es-MX"/>
          </a:p>
        </p:txBody>
      </p:sp>
    </p:spTree>
    <p:extLst>
      <p:ext uri="{BB962C8B-B14F-4D97-AF65-F5344CB8AC3E}">
        <p14:creationId xmlns:p14="http://schemas.microsoft.com/office/powerpoint/2010/main" val="529422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DABC44D-9871-4122-8583-6C9EC21E3B69}" type="datetimeFigureOut">
              <a:rPr lang="es-MX" smtClean="0"/>
              <a:t>17/06/2021</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FFDC6BF5-5D53-43C4-B5D8-1130005834BC}" type="slidenum">
              <a:rPr lang="es-MX" smtClean="0"/>
              <a:t>‹Nº›</a:t>
            </a:fld>
            <a:endParaRPr lang="es-MX"/>
          </a:p>
        </p:txBody>
      </p:sp>
    </p:spTree>
    <p:extLst>
      <p:ext uri="{BB962C8B-B14F-4D97-AF65-F5344CB8AC3E}">
        <p14:creationId xmlns:p14="http://schemas.microsoft.com/office/powerpoint/2010/main" val="1166093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DABC44D-9871-4122-8583-6C9EC21E3B69}" type="datetimeFigureOut">
              <a:rPr lang="es-MX" smtClean="0"/>
              <a:t>17/06/2021</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FFDC6BF5-5D53-43C4-B5D8-1130005834BC}" type="slidenum">
              <a:rPr lang="es-MX" smtClean="0"/>
              <a:t>‹Nº›</a:t>
            </a:fld>
            <a:endParaRPr lang="es-MX"/>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751923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ABC44D-9871-4122-8583-6C9EC21E3B69}" type="datetimeFigureOut">
              <a:rPr lang="es-MX" smtClean="0"/>
              <a:t>17/06/2021</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FFDC6BF5-5D53-43C4-B5D8-1130005834BC}" type="slidenum">
              <a:rPr lang="es-MX" smtClean="0"/>
              <a:t>‹Nº›</a:t>
            </a:fld>
            <a:endParaRPr lang="es-MX"/>
          </a:p>
        </p:txBody>
      </p:sp>
    </p:spTree>
    <p:extLst>
      <p:ext uri="{BB962C8B-B14F-4D97-AF65-F5344CB8AC3E}">
        <p14:creationId xmlns:p14="http://schemas.microsoft.com/office/powerpoint/2010/main" val="136727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DABC44D-9871-4122-8583-6C9EC21E3B69}" type="datetimeFigureOut">
              <a:rPr lang="es-MX" smtClean="0"/>
              <a:t>17/06/2021</a:t>
            </a:fld>
            <a:endParaRPr lang="es-MX"/>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s-MX"/>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FFDC6BF5-5D53-43C4-B5D8-1130005834BC}" type="slidenum">
              <a:rPr lang="es-MX" smtClean="0"/>
              <a:t>‹Nº›</a:t>
            </a:fld>
            <a:endParaRPr lang="es-MX"/>
          </a:p>
        </p:txBody>
      </p:sp>
    </p:spTree>
    <p:extLst>
      <p:ext uri="{BB962C8B-B14F-4D97-AF65-F5344CB8AC3E}">
        <p14:creationId xmlns:p14="http://schemas.microsoft.com/office/powerpoint/2010/main" val="143069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DABC44D-9871-4122-8583-6C9EC21E3B69}" type="datetimeFigureOut">
              <a:rPr lang="es-MX" smtClean="0"/>
              <a:t>17/06/2021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FFDC6BF5-5D53-43C4-B5D8-1130005834BC}" type="slidenum">
              <a:rPr lang="es-MX" smtClean="0"/>
              <a:t>‹Nº›</a:t>
            </a:fld>
            <a:endParaRPr lang="es-MX"/>
          </a:p>
        </p:txBody>
      </p:sp>
    </p:spTree>
    <p:extLst>
      <p:ext uri="{BB962C8B-B14F-4D97-AF65-F5344CB8AC3E}">
        <p14:creationId xmlns:p14="http://schemas.microsoft.com/office/powerpoint/2010/main" val="2108237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DABC44D-9871-4122-8583-6C9EC21E3B69}" type="datetimeFigureOut">
              <a:rPr lang="es-MX" smtClean="0"/>
              <a:t>17/06/2021</a:t>
            </a:fld>
            <a:endParaRPr lang="es-MX"/>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s-MX"/>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FFDC6BF5-5D53-43C4-B5D8-1130005834BC}" type="slidenum">
              <a:rPr lang="es-MX" smtClean="0"/>
              <a:t>‹Nº›</a:t>
            </a:fld>
            <a:endParaRPr lang="es-MX"/>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96199460"/>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rk.intel.com/content/www/es/es/ark/products/series/87282/intel-celeron-processor-n-series.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s://www.intel.la/content/www/xl/es/products/details/processors/xeon.html"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ark.intel.com/content/www/es/es/ark.html#@PanelLabel45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hardwaresecrets.com/all-pentium-m-model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es.wikipedia.org/wiki/Pentium_D#Modelo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hyperlink" Target="https://www.cpu-world.com/CPUs/Core_Solo/index.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hyperlink" Target="https://www.cpu-world.com/CPUs/Core_Duo/index.html"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hyperlink" Target="https://es.qaz.wiki/wiki/List_of_Intel_Core_2_microprocessors#Core_2_Duo" TargetMode="External"/><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intel.la/content/www/xl/es/products/details/processors/core/i3.html"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intel.la/content/www/xl/es/products/details/processors/core/i5.html"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intel.la/content/www/xl/es/products/details/processors/core/i7.html"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ark.intel.com/content/www/es/es/ark/products/series/29035/intel-atom-processor.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rk.intel.com/content/www/es/es/ark/products/series/129958/intel-pentium-gold-processor-series.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k.intel.com/content/www/es/es/ark/products/series/128993/intel-pentium-silver-processor-series.html"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flytech.es/soluciones/coprocesadores-xeon-phi/"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intel.la/content/www/xl/es/products/details/processors/core/i9.html"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ark.intel.com/content/www/es/es/ark/products/series/78132/legacy-intel-pentium-processor.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rk.intel.com/content/www/es/es/ark/products/series/59213/legacy-intel-xeon-processors.html"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BF5C66D-DBDC-4AAD-AD1A-7371EB7B2338}"/>
              </a:ext>
            </a:extLst>
          </p:cNvPr>
          <p:cNvSpPr/>
          <p:nvPr/>
        </p:nvSpPr>
        <p:spPr>
          <a:xfrm>
            <a:off x="448669" y="4508329"/>
            <a:ext cx="11266253" cy="18842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Elipse 14">
            <a:extLst>
              <a:ext uri="{FF2B5EF4-FFF2-40B4-BE49-F238E27FC236}">
                <a16:creationId xmlns:a16="http://schemas.microsoft.com/office/drawing/2014/main" id="{CD643F1D-9475-4BA2-913E-E9D912A7E9A6}"/>
              </a:ext>
            </a:extLst>
          </p:cNvPr>
          <p:cNvSpPr/>
          <p:nvPr/>
        </p:nvSpPr>
        <p:spPr>
          <a:xfrm>
            <a:off x="3194654" y="771865"/>
            <a:ext cx="5802692" cy="339102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sz="5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erlin Sans FB Demi" panose="020E0802020502020306" pitchFamily="34" charset="0"/>
            </a:endParaRPr>
          </a:p>
        </p:txBody>
      </p:sp>
      <p:sp>
        <p:nvSpPr>
          <p:cNvPr id="19" name="Rectángulo 18">
            <a:extLst>
              <a:ext uri="{FF2B5EF4-FFF2-40B4-BE49-F238E27FC236}">
                <a16:creationId xmlns:a16="http://schemas.microsoft.com/office/drawing/2014/main" id="{45136768-F641-4C19-BA3C-23E695B7070B}"/>
              </a:ext>
            </a:extLst>
          </p:cNvPr>
          <p:cNvSpPr/>
          <p:nvPr/>
        </p:nvSpPr>
        <p:spPr>
          <a:xfrm>
            <a:off x="1236509" y="688573"/>
            <a:ext cx="4547848" cy="1015663"/>
          </a:xfrm>
          <a:prstGeom prst="rect">
            <a:avLst/>
          </a:prstGeom>
          <a:noFill/>
        </p:spPr>
        <p:txBody>
          <a:bodyPr wrap="square" lIns="91440" tIns="45720" rIns="91440" bIns="45720">
            <a:spAutoFit/>
          </a:bodyPr>
          <a:lstStyle/>
          <a:p>
            <a:pPr algn="ctr"/>
            <a:r>
              <a:rPr lang="es-ES" sz="6000" b="1" dirty="0">
                <a:ln w="22225">
                  <a:solidFill>
                    <a:schemeClr val="accent2"/>
                  </a:solidFill>
                  <a:prstDash val="solid"/>
                </a:ln>
                <a:solidFill>
                  <a:schemeClr val="accent2">
                    <a:lumMod val="40000"/>
                    <a:lumOff val="60000"/>
                  </a:schemeClr>
                </a:solidFill>
                <a:latin typeface="Forte" panose="03060902040502070203" pitchFamily="66" charset="0"/>
              </a:rPr>
              <a:t>TecNM – ITS</a:t>
            </a:r>
            <a:endParaRPr lang="es-ES" sz="5400" b="1" dirty="0">
              <a:ln w="22225">
                <a:solidFill>
                  <a:schemeClr val="accent2"/>
                </a:solidFill>
                <a:prstDash val="solid"/>
              </a:ln>
              <a:solidFill>
                <a:schemeClr val="accent2">
                  <a:lumMod val="40000"/>
                  <a:lumOff val="60000"/>
                </a:schemeClr>
              </a:solidFill>
              <a:latin typeface="Forte" panose="03060902040502070203" pitchFamily="66" charset="0"/>
            </a:endParaRPr>
          </a:p>
        </p:txBody>
      </p:sp>
      <p:sp>
        <p:nvSpPr>
          <p:cNvPr id="20" name="Rectángulo 19">
            <a:extLst>
              <a:ext uri="{FF2B5EF4-FFF2-40B4-BE49-F238E27FC236}">
                <a16:creationId xmlns:a16="http://schemas.microsoft.com/office/drawing/2014/main" id="{446711B3-8AA0-443A-86C4-77E5613A64F9}"/>
              </a:ext>
            </a:extLst>
          </p:cNvPr>
          <p:cNvSpPr/>
          <p:nvPr/>
        </p:nvSpPr>
        <p:spPr>
          <a:xfrm>
            <a:off x="7064410" y="3263953"/>
            <a:ext cx="3106941" cy="1015663"/>
          </a:xfrm>
          <a:prstGeom prst="rect">
            <a:avLst/>
          </a:prstGeom>
          <a:noFill/>
        </p:spPr>
        <p:txBody>
          <a:bodyPr wrap="none" lIns="91440" tIns="45720" rIns="91440" bIns="45720">
            <a:spAutoFit/>
          </a:bodyPr>
          <a:lstStyle/>
          <a:p>
            <a:pPr algn="ctr"/>
            <a:r>
              <a:rPr lang="es-ES" sz="6000" b="1" dirty="0">
                <a:ln w="22225">
                  <a:solidFill>
                    <a:schemeClr val="accent2"/>
                  </a:solidFill>
                  <a:prstDash val="solid"/>
                </a:ln>
                <a:solidFill>
                  <a:schemeClr val="accent2">
                    <a:lumMod val="40000"/>
                    <a:lumOff val="60000"/>
                  </a:schemeClr>
                </a:solidFill>
                <a:latin typeface="Forte" panose="03060902040502070203" pitchFamily="66" charset="0"/>
              </a:rPr>
              <a:t>Unidad 2</a:t>
            </a:r>
            <a:endParaRPr lang="es-ES" sz="5400" b="1" dirty="0">
              <a:ln w="22225">
                <a:solidFill>
                  <a:schemeClr val="accent2"/>
                </a:solidFill>
                <a:prstDash val="solid"/>
              </a:ln>
              <a:solidFill>
                <a:schemeClr val="accent2">
                  <a:lumMod val="40000"/>
                  <a:lumOff val="60000"/>
                </a:schemeClr>
              </a:solidFill>
              <a:latin typeface="Forte" panose="03060902040502070203" pitchFamily="66" charset="0"/>
            </a:endParaRPr>
          </a:p>
        </p:txBody>
      </p:sp>
      <p:sp>
        <p:nvSpPr>
          <p:cNvPr id="21" name="CuadroTexto 20">
            <a:extLst>
              <a:ext uri="{FF2B5EF4-FFF2-40B4-BE49-F238E27FC236}">
                <a16:creationId xmlns:a16="http://schemas.microsoft.com/office/drawing/2014/main" id="{400ADA7B-C440-40AC-A81C-741E1947C8BE}"/>
              </a:ext>
            </a:extLst>
          </p:cNvPr>
          <p:cNvSpPr txBox="1"/>
          <p:nvPr/>
        </p:nvSpPr>
        <p:spPr>
          <a:xfrm>
            <a:off x="8554454" y="702095"/>
            <a:ext cx="3163340" cy="369332"/>
          </a:xfrm>
          <a:prstGeom prst="rect">
            <a:avLst/>
          </a:prstGeom>
          <a:noFill/>
        </p:spPr>
        <p:txBody>
          <a:bodyPr wrap="square">
            <a:spAutoFit/>
          </a:bodyPr>
          <a:lstStyle/>
          <a:p>
            <a:pPr algn="r"/>
            <a:r>
              <a:rPr lang="es-MX" dirty="0">
                <a:ln w="0"/>
                <a:solidFill>
                  <a:schemeClr val="accent1"/>
                </a:solidFill>
                <a:effectLst>
                  <a:outerShdw blurRad="38100" dist="25400" dir="5400000" algn="ctr" rotWithShape="0">
                    <a:srgbClr val="6E747A">
                      <a:alpha val="43000"/>
                    </a:srgbClr>
                  </a:outerShdw>
                </a:effectLst>
                <a:latin typeface="Forte" panose="03060902040502070203" pitchFamily="66" charset="0"/>
              </a:rPr>
              <a:t>Sabinas, </a:t>
            </a:r>
            <a:r>
              <a:rPr lang="es-MX" dirty="0" err="1">
                <a:ln w="0"/>
                <a:solidFill>
                  <a:schemeClr val="accent1"/>
                </a:solidFill>
                <a:effectLst>
                  <a:outerShdw blurRad="38100" dist="25400" dir="5400000" algn="ctr" rotWithShape="0">
                    <a:srgbClr val="6E747A">
                      <a:alpha val="43000"/>
                    </a:srgbClr>
                  </a:outerShdw>
                </a:effectLst>
                <a:latin typeface="Forte" panose="03060902040502070203" pitchFamily="66" charset="0"/>
              </a:rPr>
              <a:t>Coah</a:t>
            </a:r>
            <a:r>
              <a:rPr lang="es-MX" dirty="0">
                <a:ln w="0"/>
                <a:solidFill>
                  <a:schemeClr val="accent1"/>
                </a:solidFill>
                <a:effectLst>
                  <a:outerShdw blurRad="38100" dist="25400" dir="5400000" algn="ctr" rotWithShape="0">
                    <a:srgbClr val="6E747A">
                      <a:alpha val="43000"/>
                    </a:srgbClr>
                  </a:outerShdw>
                </a:effectLst>
                <a:latin typeface="Forte" panose="03060902040502070203" pitchFamily="66" charset="0"/>
              </a:rPr>
              <a:t>. 16/04/2021</a:t>
            </a:r>
          </a:p>
        </p:txBody>
      </p:sp>
      <p:sp>
        <p:nvSpPr>
          <p:cNvPr id="22" name="CuadroTexto 21">
            <a:extLst>
              <a:ext uri="{FF2B5EF4-FFF2-40B4-BE49-F238E27FC236}">
                <a16:creationId xmlns:a16="http://schemas.microsoft.com/office/drawing/2014/main" id="{51EDA597-BE46-4851-870D-F865A4924D96}"/>
              </a:ext>
            </a:extLst>
          </p:cNvPr>
          <p:cNvSpPr txBox="1"/>
          <p:nvPr/>
        </p:nvSpPr>
        <p:spPr>
          <a:xfrm>
            <a:off x="2749352" y="1386829"/>
            <a:ext cx="6654187" cy="2123658"/>
          </a:xfrm>
          <a:prstGeom prst="rect">
            <a:avLst/>
          </a:prstGeom>
          <a:noFill/>
        </p:spPr>
        <p:txBody>
          <a:bodyPr wrap="square" rtlCol="0">
            <a:spAutoFit/>
          </a:bodyPr>
          <a:lstStyle/>
          <a:p>
            <a:pPr algn="ctr"/>
            <a:r>
              <a:rPr lang="es-MX" sz="6600" dirty="0">
                <a:ln w="0"/>
                <a:solidFill>
                  <a:schemeClr val="accent1"/>
                </a:solidFill>
                <a:effectLst>
                  <a:outerShdw blurRad="38100" dist="25400" dir="5400000" algn="ctr" rotWithShape="0">
                    <a:srgbClr val="6E747A">
                      <a:alpha val="43000"/>
                    </a:srgbClr>
                  </a:outerShdw>
                </a:effectLst>
                <a:latin typeface="Berlin Sans FB Demi" panose="020E0802020502020306" pitchFamily="34" charset="0"/>
              </a:rPr>
              <a:t>Procesadores</a:t>
            </a:r>
          </a:p>
          <a:p>
            <a:pPr algn="ctr"/>
            <a:r>
              <a:rPr lang="es-MX" sz="6600" dirty="0">
                <a:ln w="0"/>
                <a:solidFill>
                  <a:schemeClr val="accent1"/>
                </a:solidFill>
                <a:effectLst>
                  <a:outerShdw blurRad="38100" dist="25400" dir="5400000" algn="ctr" rotWithShape="0">
                    <a:srgbClr val="6E747A">
                      <a:alpha val="43000"/>
                    </a:srgbClr>
                  </a:outerShdw>
                </a:effectLst>
                <a:latin typeface="Berlin Sans FB Demi" panose="020E0802020502020306" pitchFamily="34" charset="0"/>
              </a:rPr>
              <a:t>Intel</a:t>
            </a:r>
          </a:p>
        </p:txBody>
      </p:sp>
      <p:sp>
        <p:nvSpPr>
          <p:cNvPr id="23" name="Rectángulo 22">
            <a:extLst>
              <a:ext uri="{FF2B5EF4-FFF2-40B4-BE49-F238E27FC236}">
                <a16:creationId xmlns:a16="http://schemas.microsoft.com/office/drawing/2014/main" id="{0A400377-900B-4A69-B15A-DF2210EEBC8C}"/>
              </a:ext>
            </a:extLst>
          </p:cNvPr>
          <p:cNvSpPr/>
          <p:nvPr/>
        </p:nvSpPr>
        <p:spPr>
          <a:xfrm>
            <a:off x="696000" y="5392243"/>
            <a:ext cx="10800000" cy="115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sp>
        <p:nvSpPr>
          <p:cNvPr id="24" name="Subtítulo 2">
            <a:extLst>
              <a:ext uri="{FF2B5EF4-FFF2-40B4-BE49-F238E27FC236}">
                <a16:creationId xmlns:a16="http://schemas.microsoft.com/office/drawing/2014/main" id="{83868415-D9D3-487C-94DB-E330457D1F61}"/>
              </a:ext>
            </a:extLst>
          </p:cNvPr>
          <p:cNvSpPr txBox="1">
            <a:spLocks/>
          </p:cNvSpPr>
          <p:nvPr/>
        </p:nvSpPr>
        <p:spPr>
          <a:xfrm>
            <a:off x="894530" y="5194938"/>
            <a:ext cx="1425588" cy="509810"/>
          </a:xfrm>
          <a:prstGeom prst="rect">
            <a:avLst/>
          </a:prstGeom>
          <a:solidFill>
            <a:schemeClr val="accent1"/>
          </a:solidFill>
          <a:ln>
            <a:noFill/>
          </a:ln>
          <a:effectLst/>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just"/>
            <a:r>
              <a:rPr lang="es-MX" sz="2400" dirty="0">
                <a:ln/>
                <a:solidFill>
                  <a:schemeClr val="accent3"/>
                </a:solidFill>
                <a:latin typeface="Berlin Sans FB Demi" panose="020E0802020502020306" pitchFamily="34" charset="0"/>
              </a:rPr>
              <a:t>Alumno: </a:t>
            </a:r>
          </a:p>
        </p:txBody>
      </p:sp>
      <p:sp>
        <p:nvSpPr>
          <p:cNvPr id="25" name="Subtítulo 2">
            <a:extLst>
              <a:ext uri="{FF2B5EF4-FFF2-40B4-BE49-F238E27FC236}">
                <a16:creationId xmlns:a16="http://schemas.microsoft.com/office/drawing/2014/main" id="{7CCD2EAA-5BB5-479B-B87C-A7FD242653DA}"/>
              </a:ext>
            </a:extLst>
          </p:cNvPr>
          <p:cNvSpPr txBox="1">
            <a:spLocks/>
          </p:cNvSpPr>
          <p:nvPr/>
        </p:nvSpPr>
        <p:spPr>
          <a:xfrm>
            <a:off x="2201224" y="5199693"/>
            <a:ext cx="5113976" cy="509809"/>
          </a:xfrm>
          <a:prstGeom prst="rect">
            <a:avLst/>
          </a:prstGeom>
          <a:solidFill>
            <a:schemeClr val="accent1"/>
          </a:solidFill>
          <a:ln>
            <a:noFill/>
          </a:ln>
          <a:effectLst/>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MX" sz="2400" spc="50" dirty="0">
                <a:ln w="0"/>
                <a:solidFill>
                  <a:schemeClr val="bg2"/>
                </a:solidFill>
                <a:effectLst>
                  <a:innerShdw blurRad="63500" dist="50800" dir="13500000">
                    <a:srgbClr val="000000">
                      <a:alpha val="50000"/>
                    </a:srgbClr>
                  </a:innerShdw>
                </a:effectLst>
                <a:latin typeface="Berlin Sans FB" panose="020E0602020502020306" pitchFamily="34" charset="0"/>
              </a:rPr>
              <a:t>Luis Felipe Renovato Avila (19051186)</a:t>
            </a:r>
          </a:p>
        </p:txBody>
      </p:sp>
      <p:sp>
        <p:nvSpPr>
          <p:cNvPr id="26" name="Rectángulo 25">
            <a:extLst>
              <a:ext uri="{FF2B5EF4-FFF2-40B4-BE49-F238E27FC236}">
                <a16:creationId xmlns:a16="http://schemas.microsoft.com/office/drawing/2014/main" id="{025D4910-4D48-4DBA-9982-1D1C6CAAF8F1}"/>
              </a:ext>
            </a:extLst>
          </p:cNvPr>
          <p:cNvSpPr/>
          <p:nvPr/>
        </p:nvSpPr>
        <p:spPr>
          <a:xfrm>
            <a:off x="696000" y="5968412"/>
            <a:ext cx="10800000" cy="1152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sp>
        <p:nvSpPr>
          <p:cNvPr id="27" name="Subtítulo 2">
            <a:extLst>
              <a:ext uri="{FF2B5EF4-FFF2-40B4-BE49-F238E27FC236}">
                <a16:creationId xmlns:a16="http://schemas.microsoft.com/office/drawing/2014/main" id="{2D9609F2-0C0F-4D21-9D02-C89F3F318543}"/>
              </a:ext>
            </a:extLst>
          </p:cNvPr>
          <p:cNvSpPr txBox="1">
            <a:spLocks/>
          </p:cNvSpPr>
          <p:nvPr/>
        </p:nvSpPr>
        <p:spPr>
          <a:xfrm>
            <a:off x="894530" y="5773154"/>
            <a:ext cx="1425588" cy="509810"/>
          </a:xfrm>
          <a:prstGeom prst="rect">
            <a:avLst/>
          </a:prstGeom>
          <a:solidFill>
            <a:schemeClr val="accent1"/>
          </a:solidFill>
          <a:ln>
            <a:noFill/>
          </a:ln>
          <a:effectLst/>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just"/>
            <a:r>
              <a:rPr lang="es-MX" sz="2400" dirty="0">
                <a:ln/>
                <a:solidFill>
                  <a:schemeClr val="accent3"/>
                </a:solidFill>
                <a:latin typeface="Berlin Sans FB Demi" panose="020E0802020502020306" pitchFamily="34" charset="0"/>
              </a:rPr>
              <a:t>Carrera: </a:t>
            </a:r>
          </a:p>
        </p:txBody>
      </p:sp>
      <p:sp>
        <p:nvSpPr>
          <p:cNvPr id="28" name="Subtítulo 2">
            <a:extLst>
              <a:ext uri="{FF2B5EF4-FFF2-40B4-BE49-F238E27FC236}">
                <a16:creationId xmlns:a16="http://schemas.microsoft.com/office/drawing/2014/main" id="{E5A6CDEC-28AF-4B56-81B7-F9D935114256}"/>
              </a:ext>
            </a:extLst>
          </p:cNvPr>
          <p:cNvSpPr txBox="1">
            <a:spLocks/>
          </p:cNvSpPr>
          <p:nvPr/>
        </p:nvSpPr>
        <p:spPr>
          <a:xfrm>
            <a:off x="2201224" y="5768400"/>
            <a:ext cx="5511018" cy="509809"/>
          </a:xfrm>
          <a:prstGeom prst="rect">
            <a:avLst/>
          </a:prstGeom>
          <a:solidFill>
            <a:schemeClr val="accent1"/>
          </a:solidFill>
          <a:ln>
            <a:noFill/>
          </a:ln>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s-MX" sz="2400" spc="50" dirty="0">
                <a:ln w="0"/>
                <a:solidFill>
                  <a:schemeClr val="bg2"/>
                </a:solidFill>
                <a:effectLst>
                  <a:innerShdw blurRad="63500" dist="50800" dir="13500000">
                    <a:srgbClr val="000000">
                      <a:alpha val="50000"/>
                    </a:srgbClr>
                  </a:innerShdw>
                </a:effectLst>
                <a:latin typeface="Berlin Sans FB" panose="020E0602020502020306" pitchFamily="34" charset="0"/>
              </a:rPr>
              <a:t>Ingeniería en Sistemas Computacionales</a:t>
            </a:r>
          </a:p>
        </p:txBody>
      </p:sp>
      <p:sp>
        <p:nvSpPr>
          <p:cNvPr id="29" name="Rectángulo 28">
            <a:extLst>
              <a:ext uri="{FF2B5EF4-FFF2-40B4-BE49-F238E27FC236}">
                <a16:creationId xmlns:a16="http://schemas.microsoft.com/office/drawing/2014/main" id="{21B54C13-E88F-4CF0-8921-68B93A681ACF}"/>
              </a:ext>
            </a:extLst>
          </p:cNvPr>
          <p:cNvSpPr/>
          <p:nvPr/>
        </p:nvSpPr>
        <p:spPr>
          <a:xfrm>
            <a:off x="696000" y="4814027"/>
            <a:ext cx="10800000" cy="1152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sp>
        <p:nvSpPr>
          <p:cNvPr id="30" name="Subtítulo 2">
            <a:extLst>
              <a:ext uri="{FF2B5EF4-FFF2-40B4-BE49-F238E27FC236}">
                <a16:creationId xmlns:a16="http://schemas.microsoft.com/office/drawing/2014/main" id="{31D3A9F0-AF58-446E-A71F-CD30016BD26F}"/>
              </a:ext>
            </a:extLst>
          </p:cNvPr>
          <p:cNvSpPr txBox="1">
            <a:spLocks/>
          </p:cNvSpPr>
          <p:nvPr/>
        </p:nvSpPr>
        <p:spPr>
          <a:xfrm>
            <a:off x="894530" y="4614525"/>
            <a:ext cx="1425588" cy="509810"/>
          </a:xfrm>
          <a:prstGeom prst="rect">
            <a:avLst/>
          </a:prstGeom>
          <a:solidFill>
            <a:schemeClr val="accent1"/>
          </a:solidFill>
          <a:ln>
            <a:noFill/>
          </a:ln>
          <a:effectLst/>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just"/>
            <a:r>
              <a:rPr lang="es-MX" sz="2400" dirty="0">
                <a:ln/>
                <a:solidFill>
                  <a:schemeClr val="accent3"/>
                </a:solidFill>
                <a:latin typeface="Berlin Sans FB Demi" panose="020E0802020502020306" pitchFamily="34" charset="0"/>
              </a:rPr>
              <a:t>Materia: </a:t>
            </a:r>
          </a:p>
        </p:txBody>
      </p:sp>
      <p:sp>
        <p:nvSpPr>
          <p:cNvPr id="31" name="Subtítulo 2">
            <a:extLst>
              <a:ext uri="{FF2B5EF4-FFF2-40B4-BE49-F238E27FC236}">
                <a16:creationId xmlns:a16="http://schemas.microsoft.com/office/drawing/2014/main" id="{6B42323E-EEF4-4BBF-B286-823DCE481C46}"/>
              </a:ext>
            </a:extLst>
          </p:cNvPr>
          <p:cNvSpPr txBox="1">
            <a:spLocks/>
          </p:cNvSpPr>
          <p:nvPr/>
        </p:nvSpPr>
        <p:spPr>
          <a:xfrm>
            <a:off x="2201226" y="4582318"/>
            <a:ext cx="6353228" cy="509809"/>
          </a:xfrm>
          <a:prstGeom prst="rect">
            <a:avLst/>
          </a:prstGeom>
          <a:solidFill>
            <a:schemeClr val="accent1"/>
          </a:solidFill>
          <a:ln>
            <a:noFill/>
          </a:ln>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s-MX" sz="2400" spc="50" dirty="0">
                <a:ln w="0"/>
                <a:solidFill>
                  <a:schemeClr val="bg2"/>
                </a:solidFill>
                <a:effectLst>
                  <a:innerShdw blurRad="63500" dist="50800" dir="13500000">
                    <a:srgbClr val="000000">
                      <a:alpha val="50000"/>
                    </a:srgbClr>
                  </a:innerShdw>
                </a:effectLst>
                <a:latin typeface="Berlin Sans FB" panose="020E0602020502020306" pitchFamily="34" charset="0"/>
              </a:rPr>
              <a:t>Arquitectura de Computadoras (14:00 - 15:00)</a:t>
            </a:r>
          </a:p>
        </p:txBody>
      </p:sp>
      <p:pic>
        <p:nvPicPr>
          <p:cNvPr id="8196" name="Picture 4" descr="2do. Evento de Ciencias del ITS">
            <a:extLst>
              <a:ext uri="{FF2B5EF4-FFF2-40B4-BE49-F238E27FC236}">
                <a16:creationId xmlns:a16="http://schemas.microsoft.com/office/drawing/2014/main" id="{996F5A3F-093C-4490-B53C-9C6A4AA03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190" y="1488955"/>
            <a:ext cx="1839732" cy="191940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C60C388C-07C5-468C-BE02-6CDC108B1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22" y="1565977"/>
            <a:ext cx="1765360" cy="176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9512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CELERON</a:t>
            </a:r>
          </a:p>
        </p:txBody>
      </p:sp>
      <p:sp>
        <p:nvSpPr>
          <p:cNvPr id="3" name="Marcador de contenido 2">
            <a:extLst>
              <a:ext uri="{FF2B5EF4-FFF2-40B4-BE49-F238E27FC236}">
                <a16:creationId xmlns:a16="http://schemas.microsoft.com/office/drawing/2014/main" id="{F7AF23D7-80ED-472B-9568-B3A9CDC167A1}"/>
              </a:ext>
            </a:extLst>
          </p:cNvPr>
          <p:cNvSpPr>
            <a:spLocks noGrp="1"/>
          </p:cNvSpPr>
          <p:nvPr>
            <p:ph idx="1"/>
          </p:nvPr>
        </p:nvSpPr>
        <p:spPr>
          <a:xfrm>
            <a:off x="581192" y="2167244"/>
            <a:ext cx="6734008" cy="3678303"/>
          </a:xfrm>
        </p:spPr>
        <p:txBody>
          <a:bodyPr>
            <a:normAutofit/>
          </a:bodyPr>
          <a:lstStyle/>
          <a:p>
            <a:pPr marL="0" indent="0" algn="just">
              <a:buNone/>
            </a:pPr>
            <a:r>
              <a:rPr lang="es-MX" sz="2000" dirty="0">
                <a:solidFill>
                  <a:schemeClr val="tx1"/>
                </a:solidFill>
              </a:rPr>
              <a:t>El procesador de consumo de gama baja de Intel, Celeron, se lanzó en 1998 como una variante del procesador Pentium II. Si bien los </a:t>
            </a:r>
            <a:r>
              <a:rPr lang="es-MX" sz="2000" dirty="0" err="1">
                <a:solidFill>
                  <a:schemeClr val="tx1"/>
                </a:solidFill>
              </a:rPr>
              <a:t>Celerons</a:t>
            </a:r>
            <a:r>
              <a:rPr lang="es-MX" sz="2000" dirty="0">
                <a:solidFill>
                  <a:schemeClr val="tx1"/>
                </a:solidFill>
              </a:rPr>
              <a:t> se basan en la tecnología de procesador actual de la empresa, por lo general vienen con degradaciones sustanciales, como menos memoria caché, lo que los posiciona como procesadores que son "lo suficientemente buenos" para las aplicaciones de PC más básicas y permite a Intel competir en el mismo nivel. parte inferior del mercado de PC.</a:t>
            </a:r>
          </a:p>
        </p:txBody>
      </p:sp>
      <p:pic>
        <p:nvPicPr>
          <p:cNvPr id="5122" name="Picture 2" descr="Amazon.com: Intel Celeron D 346 - Procesador (3,06 GHz, 533 MHz, 256 KB,  zócalo 775): Computers &amp; Accessories">
            <a:extLst>
              <a:ext uri="{FF2B5EF4-FFF2-40B4-BE49-F238E27FC236}">
                <a16:creationId xmlns:a16="http://schemas.microsoft.com/office/drawing/2014/main" id="{14B63463-45FE-41B2-87C2-E3A15DA57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264" y="2352774"/>
            <a:ext cx="4115544" cy="334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a 4">
            <a:extLst>
              <a:ext uri="{FF2B5EF4-FFF2-40B4-BE49-F238E27FC236}">
                <a16:creationId xmlns:a16="http://schemas.microsoft.com/office/drawing/2014/main" id="{F7741B0D-3DB8-40A8-B4FE-532B9D9F3D4C}"/>
              </a:ext>
            </a:extLst>
          </p:cNvPr>
          <p:cNvGraphicFramePr>
            <a:graphicFrameLocks noGrp="1"/>
          </p:cNvGraphicFramePr>
          <p:nvPr>
            <p:extLst>
              <p:ext uri="{D42A27DB-BD31-4B8C-83A1-F6EECF244321}">
                <p14:modId xmlns:p14="http://schemas.microsoft.com/office/powerpoint/2010/main" val="543005110"/>
              </p:ext>
            </p:extLst>
          </p:nvPr>
        </p:nvGraphicFramePr>
        <p:xfrm>
          <a:off x="581192" y="3319042"/>
          <a:ext cx="11029617" cy="2348847"/>
        </p:xfrm>
        <a:graphic>
          <a:graphicData uri="http://schemas.openxmlformats.org/drawingml/2006/table">
            <a:tbl>
              <a:tblPr firstRow="1" bandRow="1">
                <a:tableStyleId>{21E4AEA4-8DFA-4A89-87EB-49C32662AFE0}</a:tableStyleId>
              </a:tblPr>
              <a:tblGrid>
                <a:gridCol w="3676539">
                  <a:extLst>
                    <a:ext uri="{9D8B030D-6E8A-4147-A177-3AD203B41FA5}">
                      <a16:colId xmlns:a16="http://schemas.microsoft.com/office/drawing/2014/main" val="3678227801"/>
                    </a:ext>
                  </a:extLst>
                </a:gridCol>
                <a:gridCol w="3676539">
                  <a:extLst>
                    <a:ext uri="{9D8B030D-6E8A-4147-A177-3AD203B41FA5}">
                      <a16:colId xmlns:a16="http://schemas.microsoft.com/office/drawing/2014/main" val="4043582489"/>
                    </a:ext>
                  </a:extLst>
                </a:gridCol>
                <a:gridCol w="3676539">
                  <a:extLst>
                    <a:ext uri="{9D8B030D-6E8A-4147-A177-3AD203B41FA5}">
                      <a16:colId xmlns:a16="http://schemas.microsoft.com/office/drawing/2014/main" val="102959069"/>
                    </a:ext>
                  </a:extLst>
                </a:gridCol>
              </a:tblGrid>
              <a:tr h="413171">
                <a:tc>
                  <a:txBody>
                    <a:bodyPr/>
                    <a:lstStyle/>
                    <a:p>
                      <a:pPr algn="ctr"/>
                      <a:r>
                        <a:rPr lang="es-MX" sz="2000" dirty="0"/>
                        <a:t>Procesadores P6</a:t>
                      </a:r>
                    </a:p>
                  </a:txBody>
                  <a:tcPr/>
                </a:tc>
                <a:tc>
                  <a:txBody>
                    <a:bodyPr/>
                    <a:lstStyle/>
                    <a:p>
                      <a:pPr algn="ctr"/>
                      <a:r>
                        <a:rPr lang="es-MX" sz="2000" dirty="0"/>
                        <a:t>Procesadores </a:t>
                      </a:r>
                      <a:r>
                        <a:rPr lang="es-MX" sz="2000" dirty="0" err="1"/>
                        <a:t>Netburst</a:t>
                      </a:r>
                      <a:endParaRPr lang="es-MX" sz="2000" dirty="0"/>
                    </a:p>
                  </a:txBody>
                  <a:tcPr/>
                </a:tc>
                <a:tc>
                  <a:txBody>
                    <a:bodyPr/>
                    <a:lstStyle/>
                    <a:p>
                      <a:pPr algn="ctr"/>
                      <a:r>
                        <a:rPr lang="es-MX" sz="2000" dirty="0"/>
                        <a:t>Procesadores Intel Core</a:t>
                      </a:r>
                    </a:p>
                  </a:txBody>
                  <a:tcPr/>
                </a:tc>
                <a:extLst>
                  <a:ext uri="{0D108BD9-81ED-4DB2-BD59-A6C34878D82A}">
                    <a16:rowId xmlns:a16="http://schemas.microsoft.com/office/drawing/2014/main" val="2891093498"/>
                  </a:ext>
                </a:extLst>
              </a:tr>
              <a:tr h="1935676">
                <a:tc>
                  <a:txBody>
                    <a:bodyPr/>
                    <a:lstStyle/>
                    <a:p>
                      <a:pPr marL="285750" indent="-285750">
                        <a:buFont typeface="Arial" panose="020B0604020202020204" pitchFamily="34" charset="0"/>
                        <a:buChar char="•"/>
                      </a:pPr>
                      <a:r>
                        <a:rPr lang="es-MX" sz="2000" dirty="0"/>
                        <a:t>Covington</a:t>
                      </a:r>
                    </a:p>
                    <a:p>
                      <a:pPr marL="285750" indent="-285750">
                        <a:buFont typeface="Arial" panose="020B0604020202020204" pitchFamily="34" charset="0"/>
                        <a:buChar char="•"/>
                      </a:pPr>
                      <a:r>
                        <a:rPr lang="es-MX" sz="2000" dirty="0"/>
                        <a:t>Mendocino</a:t>
                      </a:r>
                    </a:p>
                    <a:p>
                      <a:pPr marL="285750" indent="-285750">
                        <a:buFont typeface="Arial" panose="020B0604020202020204" pitchFamily="34" charset="0"/>
                        <a:buChar char="•"/>
                      </a:pPr>
                      <a:r>
                        <a:rPr lang="es-MX" sz="2000" dirty="0"/>
                        <a:t>Coppermine-128</a:t>
                      </a:r>
                    </a:p>
                    <a:p>
                      <a:pPr marL="285750" indent="-285750">
                        <a:buFont typeface="Arial" panose="020B0604020202020204" pitchFamily="34" charset="0"/>
                        <a:buChar char="•"/>
                      </a:pPr>
                      <a:r>
                        <a:rPr lang="es-MX" sz="2000" dirty="0"/>
                        <a:t>Tualatin</a:t>
                      </a:r>
                    </a:p>
                    <a:p>
                      <a:pPr marL="285750" indent="-285750">
                        <a:buFont typeface="Arial" panose="020B0604020202020204" pitchFamily="34" charset="0"/>
                        <a:buChar char="•"/>
                      </a:pPr>
                      <a:r>
                        <a:rPr lang="es-MX" sz="2000" dirty="0"/>
                        <a:t>Banias-512</a:t>
                      </a:r>
                    </a:p>
                    <a:p>
                      <a:pPr marL="285750" indent="-285750">
                        <a:buFont typeface="Arial" panose="020B0604020202020204" pitchFamily="34" charset="0"/>
                        <a:buChar char="•"/>
                      </a:pPr>
                      <a:r>
                        <a:rPr lang="es-MX" sz="2000" dirty="0" err="1"/>
                        <a:t>Shelton</a:t>
                      </a:r>
                      <a:r>
                        <a:rPr lang="es-MX" sz="2000" dirty="0"/>
                        <a:t> (Banias-0)</a:t>
                      </a:r>
                    </a:p>
                  </a:txBody>
                  <a:tcPr/>
                </a:tc>
                <a:tc>
                  <a:txBody>
                    <a:bodyPr/>
                    <a:lstStyle/>
                    <a:p>
                      <a:pPr marL="285750" indent="-285750">
                        <a:buFont typeface="Arial" panose="020B0604020202020204" pitchFamily="34" charset="0"/>
                        <a:buChar char="•"/>
                      </a:pPr>
                      <a:r>
                        <a:rPr lang="en-US" sz="2000" dirty="0"/>
                        <a:t>Willamette-128</a:t>
                      </a:r>
                    </a:p>
                    <a:p>
                      <a:pPr marL="285750" indent="-285750">
                        <a:buFont typeface="Arial" panose="020B0604020202020204" pitchFamily="34" charset="0"/>
                        <a:buChar char="•"/>
                      </a:pPr>
                      <a:r>
                        <a:rPr lang="en-US" sz="2000" dirty="0"/>
                        <a:t>Northwood-128</a:t>
                      </a:r>
                    </a:p>
                    <a:p>
                      <a:pPr marL="285750" indent="-285750">
                        <a:buFont typeface="Arial" panose="020B0604020202020204" pitchFamily="34" charset="0"/>
                        <a:buChar char="•"/>
                      </a:pPr>
                      <a:r>
                        <a:rPr lang="en-US" sz="2000" dirty="0"/>
                        <a:t>Celeron D (Prescott 256 &amp; Cedar Mill 512)</a:t>
                      </a:r>
                      <a:endParaRPr lang="es-MX" sz="2000" dirty="0"/>
                    </a:p>
                  </a:txBody>
                  <a:tcPr/>
                </a:tc>
                <a:tc>
                  <a:txBody>
                    <a:bodyPr/>
                    <a:lstStyle/>
                    <a:p>
                      <a:pPr marL="285750" indent="-285750">
                        <a:buFont typeface="Arial" panose="020B0604020202020204" pitchFamily="34" charset="0"/>
                        <a:buChar char="•"/>
                      </a:pPr>
                      <a:r>
                        <a:rPr lang="es-MX" sz="2000" dirty="0"/>
                        <a:t>Celeron (Conroe-L)</a:t>
                      </a:r>
                    </a:p>
                    <a:p>
                      <a:pPr marL="285750" indent="-285750">
                        <a:buFont typeface="Arial" panose="020B0604020202020204" pitchFamily="34" charset="0"/>
                        <a:buChar char="•"/>
                      </a:pPr>
                      <a:r>
                        <a:rPr lang="es-MX" sz="2000" dirty="0"/>
                        <a:t>Celeron dual-</a:t>
                      </a:r>
                      <a:r>
                        <a:rPr lang="es-MX" sz="2000" dirty="0" err="1"/>
                        <a:t>core</a:t>
                      </a:r>
                      <a:r>
                        <a:rPr lang="es-MX" sz="2000" dirty="0"/>
                        <a:t> (</a:t>
                      </a:r>
                      <a:r>
                        <a:rPr lang="es-MX" sz="2000" dirty="0" err="1"/>
                        <a:t>Allendale</a:t>
                      </a:r>
                      <a:r>
                        <a:rPr lang="es-MX" sz="2000" dirty="0"/>
                        <a:t>)</a:t>
                      </a:r>
                    </a:p>
                  </a:txBody>
                  <a:tcPr/>
                </a:tc>
                <a:extLst>
                  <a:ext uri="{0D108BD9-81ED-4DB2-BD59-A6C34878D82A}">
                    <a16:rowId xmlns:a16="http://schemas.microsoft.com/office/drawing/2014/main" val="3093338646"/>
                  </a:ext>
                </a:extLst>
              </a:tr>
            </a:tbl>
          </a:graphicData>
        </a:graphic>
      </p:graphicFrame>
      <p:sp>
        <p:nvSpPr>
          <p:cNvPr id="3" name="Marcador de contenido 2">
            <a:extLst>
              <a:ext uri="{FF2B5EF4-FFF2-40B4-BE49-F238E27FC236}">
                <a16:creationId xmlns:a16="http://schemas.microsoft.com/office/drawing/2014/main" id="{F7AF23D7-80ED-472B-9568-B3A9CDC167A1}"/>
              </a:ext>
            </a:extLst>
          </p:cNvPr>
          <p:cNvSpPr>
            <a:spLocks noGrp="1"/>
          </p:cNvSpPr>
          <p:nvPr>
            <p:ph idx="1"/>
          </p:nvPr>
        </p:nvSpPr>
        <p:spPr>
          <a:xfrm>
            <a:off x="581192" y="856270"/>
            <a:ext cx="11029615" cy="2479966"/>
          </a:xfrm>
        </p:spPr>
        <p:txBody>
          <a:bodyPr>
            <a:normAutofit fontScale="92500" lnSpcReduction="10000"/>
          </a:bodyPr>
          <a:lstStyle/>
          <a:p>
            <a:pPr marL="0" indent="0" algn="just">
              <a:buNone/>
            </a:pPr>
            <a:r>
              <a:rPr lang="es-MX" sz="2200" dirty="0">
                <a:solidFill>
                  <a:schemeClr val="tx1"/>
                </a:solidFill>
              </a:rPr>
              <a:t>La primera serie Celeron se basó en el núcleo Covington de 250 nm para computadoras de escritorio y el núcleo Mendocino de 250 nm (19 millones de transistores, incluida la caché en la matriz L2) para computadoras portátiles. Los procesadores estaban disponibles desde 266 a 300 MHz en el escritorio y hasta 500 MHz en el lado móvil, y se actualizaron hasta bien entrada la época del sucesivo Pentium III. Los </a:t>
            </a:r>
            <a:r>
              <a:rPr lang="es-MX" sz="2200" dirty="0" err="1">
                <a:solidFill>
                  <a:schemeClr val="tx1"/>
                </a:solidFill>
              </a:rPr>
              <a:t>Celerons</a:t>
            </a:r>
            <a:r>
              <a:rPr lang="es-MX" sz="2200" dirty="0">
                <a:solidFill>
                  <a:schemeClr val="tx1"/>
                </a:solidFill>
              </a:rPr>
              <a:t> de hoy se basan en la arquitectura Sandy Bridge.</a:t>
            </a:r>
          </a:p>
          <a:p>
            <a:pPr marL="0" indent="0" algn="just">
              <a:buNone/>
            </a:pPr>
            <a:endParaRPr lang="es-MX" sz="2200" dirty="0">
              <a:solidFill>
                <a:schemeClr val="tx1"/>
              </a:solidFill>
            </a:endParaRPr>
          </a:p>
          <a:p>
            <a:pPr marL="0" indent="0" algn="just">
              <a:buNone/>
            </a:pPr>
            <a:r>
              <a:rPr lang="es-MX" sz="2800" dirty="0">
                <a:solidFill>
                  <a:schemeClr val="accent1"/>
                </a:solidFill>
              </a:rPr>
              <a:t>CATEGORÍAS Y SUBCLASES</a:t>
            </a:r>
          </a:p>
        </p:txBody>
      </p:sp>
      <p:sp>
        <p:nvSpPr>
          <p:cNvPr id="5" name="CuadroTexto 4">
            <a:extLst>
              <a:ext uri="{FF2B5EF4-FFF2-40B4-BE49-F238E27FC236}">
                <a16:creationId xmlns:a16="http://schemas.microsoft.com/office/drawing/2014/main" id="{74DE2C72-76B0-46F9-A9FF-105004EDDF72}"/>
              </a:ext>
            </a:extLst>
          </p:cNvPr>
          <p:cNvSpPr txBox="1"/>
          <p:nvPr/>
        </p:nvSpPr>
        <p:spPr>
          <a:xfrm>
            <a:off x="8515014" y="5667889"/>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2">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spTree>
    <p:extLst>
      <p:ext uri="{BB962C8B-B14F-4D97-AF65-F5344CB8AC3E}">
        <p14:creationId xmlns:p14="http://schemas.microsoft.com/office/powerpoint/2010/main" val="3706546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Pentium </a:t>
            </a:r>
            <a:r>
              <a:rPr lang="es-MX" sz="5400" dirty="0" err="1"/>
              <a:t>IIi</a:t>
            </a:r>
            <a:endParaRPr lang="es-MX" sz="5400" dirty="0"/>
          </a:p>
        </p:txBody>
      </p:sp>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s-MX" sz="2000" dirty="0">
                <a:solidFill>
                  <a:schemeClr val="tx1"/>
                </a:solidFill>
              </a:rPr>
              <a:t>El Pentium III fue lanzado en 1999 y fue el contendiente inicial de Intel en la carrera de gigahercios con AMD, así como la CPU que contrarrestó el desafío de bajo consumo de Transmeta a principios de 2000. El chip se lanzó inicialmente con el núcleo Katmai de 250 nm y fue rápidamente reducido a 180 nm con </a:t>
            </a:r>
            <a:r>
              <a:rPr lang="es-MX" sz="2000" dirty="0" err="1">
                <a:solidFill>
                  <a:schemeClr val="tx1"/>
                </a:solidFill>
              </a:rPr>
              <a:t>Coppermine</a:t>
            </a:r>
            <a:r>
              <a:rPr lang="es-MX" sz="2000" dirty="0">
                <a:solidFill>
                  <a:schemeClr val="tx1"/>
                </a:solidFill>
              </a:rPr>
              <a:t>, </a:t>
            </a:r>
            <a:r>
              <a:rPr lang="es-MX" sz="2000" dirty="0" err="1">
                <a:solidFill>
                  <a:schemeClr val="tx1"/>
                </a:solidFill>
              </a:rPr>
              <a:t>Coppermine</a:t>
            </a:r>
            <a:r>
              <a:rPr lang="es-MX" sz="2000" dirty="0">
                <a:solidFill>
                  <a:schemeClr val="tx1"/>
                </a:solidFill>
              </a:rPr>
              <a:t> T y a 130 nm con el núcleo de Tualatin. Intel fue criticado por haberse apresurado a lanzar las primeras versiones de </a:t>
            </a:r>
            <a:r>
              <a:rPr lang="es-MX" sz="2000" dirty="0" err="1">
                <a:solidFill>
                  <a:schemeClr val="tx1"/>
                </a:solidFill>
              </a:rPr>
              <a:t>gigahertz</a:t>
            </a:r>
            <a:r>
              <a:rPr lang="es-MX" sz="2000" dirty="0">
                <a:solidFill>
                  <a:schemeClr val="tx1"/>
                </a:solidFill>
              </a:rPr>
              <a:t> para competir con Athlon de AMD, lo que obligó a la compañía a retirar sus procesadores de </a:t>
            </a:r>
            <a:r>
              <a:rPr lang="es-MX" sz="2000" dirty="0" err="1">
                <a:solidFill>
                  <a:schemeClr val="tx1"/>
                </a:solidFill>
              </a:rPr>
              <a:t>gigahertz</a:t>
            </a:r>
            <a:r>
              <a:rPr lang="es-MX" sz="2000" dirty="0">
                <a:solidFill>
                  <a:schemeClr val="tx1"/>
                </a:solidFill>
              </a:rPr>
              <a:t> y volver a lanzarlos en un momento posterior.</a:t>
            </a: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p:txBody>
      </p:sp>
      <p:grpSp>
        <p:nvGrpSpPr>
          <p:cNvPr id="3" name="Grupo 2">
            <a:extLst>
              <a:ext uri="{FF2B5EF4-FFF2-40B4-BE49-F238E27FC236}">
                <a16:creationId xmlns:a16="http://schemas.microsoft.com/office/drawing/2014/main" id="{20946D4B-4910-4A6C-8662-0A3BC3D1EB55}"/>
              </a:ext>
            </a:extLst>
          </p:cNvPr>
          <p:cNvGrpSpPr/>
          <p:nvPr/>
        </p:nvGrpSpPr>
        <p:grpSpPr>
          <a:xfrm>
            <a:off x="2779643" y="4261250"/>
            <a:ext cx="6632711" cy="1597549"/>
            <a:chOff x="1460225" y="4261250"/>
            <a:chExt cx="6632711" cy="1597549"/>
          </a:xfrm>
        </p:grpSpPr>
        <p:pic>
          <p:nvPicPr>
            <p:cNvPr id="6146" name="Picture 2" descr="Procesadores AMD vs Intel: ¿cuál elegir? | Comparativa">
              <a:extLst>
                <a:ext uri="{FF2B5EF4-FFF2-40B4-BE49-F238E27FC236}">
                  <a16:creationId xmlns:a16="http://schemas.microsoft.com/office/drawing/2014/main" id="{A5A0ECFF-1708-4BF2-ABCC-0E745E58E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9062" y="4261250"/>
              <a:ext cx="3993874" cy="159754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ntel 238888-B21 Pentium III 1.13GHz actualización del procesador | eBay">
              <a:extLst>
                <a:ext uri="{FF2B5EF4-FFF2-40B4-BE49-F238E27FC236}">
                  <a16:creationId xmlns:a16="http://schemas.microsoft.com/office/drawing/2014/main" id="{7388D0B0-FFBF-47EA-B0A9-A97A72DA68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61" b="17420"/>
            <a:stretch/>
          </p:blipFill>
          <p:spPr bwMode="auto">
            <a:xfrm>
              <a:off x="1460225" y="4261250"/>
              <a:ext cx="2408891" cy="15975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7693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Pentium </a:t>
            </a:r>
            <a:r>
              <a:rPr lang="es-MX" sz="5400" dirty="0" err="1"/>
              <a:t>Iii</a:t>
            </a:r>
            <a:r>
              <a:rPr lang="es-MX" sz="5400" dirty="0"/>
              <a:t> </a:t>
            </a:r>
            <a:r>
              <a:rPr lang="es-MX" sz="5400" dirty="0" err="1"/>
              <a:t>xEON</a:t>
            </a:r>
            <a:endParaRPr lang="es-MX" sz="5400" dirty="0"/>
          </a:p>
        </p:txBody>
      </p:sp>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s-MX" sz="2000" dirty="0">
                <a:solidFill>
                  <a:schemeClr val="tx1"/>
                </a:solidFill>
              </a:rPr>
              <a:t>El Pentium III Xeon fue el último procesador Xeon vinculado a la marca Pentium. El chip fue lanzado con el núcleo </a:t>
            </a:r>
            <a:r>
              <a:rPr lang="es-MX" sz="2000" dirty="0" err="1">
                <a:solidFill>
                  <a:schemeClr val="tx1"/>
                </a:solidFill>
              </a:rPr>
              <a:t>Tanner</a:t>
            </a:r>
            <a:r>
              <a:rPr lang="es-MX" sz="2000" dirty="0">
                <a:solidFill>
                  <a:schemeClr val="tx1"/>
                </a:solidFill>
              </a:rPr>
              <a:t> en 1999. En el lado de la controversia, Intel introdujo el PSN, un Número de Serie del Procesador, con el Pentium III. La función provocó varias quejas de privacidad, e Intel finalmente eliminó la función y no la trasladó a futuras CPU.</a:t>
            </a: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p:txBody>
      </p:sp>
      <p:grpSp>
        <p:nvGrpSpPr>
          <p:cNvPr id="5" name="Grupo 4">
            <a:extLst>
              <a:ext uri="{FF2B5EF4-FFF2-40B4-BE49-F238E27FC236}">
                <a16:creationId xmlns:a16="http://schemas.microsoft.com/office/drawing/2014/main" id="{D9DDB4DE-721F-4C5D-AF68-2B9570C4D9A3}"/>
              </a:ext>
            </a:extLst>
          </p:cNvPr>
          <p:cNvGrpSpPr/>
          <p:nvPr/>
        </p:nvGrpSpPr>
        <p:grpSpPr>
          <a:xfrm>
            <a:off x="3732142" y="3525080"/>
            <a:ext cx="4727714" cy="2333719"/>
            <a:chOff x="3710606" y="3525080"/>
            <a:chExt cx="4727714" cy="2333719"/>
          </a:xfrm>
        </p:grpSpPr>
        <p:pic>
          <p:nvPicPr>
            <p:cNvPr id="9218" name="Picture 2" descr="Silirium.ru :: Intel Pentium III Xeon CPU Family">
              <a:extLst>
                <a:ext uri="{FF2B5EF4-FFF2-40B4-BE49-F238E27FC236}">
                  <a16:creationId xmlns:a16="http://schemas.microsoft.com/office/drawing/2014/main" id="{35513CCA-6FA4-4280-BAE1-697B370075B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456581" y="3622495"/>
              <a:ext cx="2981739" cy="223630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Thumbs Down Bad Dislike - Free image on Pixabay">
              <a:extLst>
                <a:ext uri="{FF2B5EF4-FFF2-40B4-BE49-F238E27FC236}">
                  <a16:creationId xmlns:a16="http://schemas.microsoft.com/office/drawing/2014/main" id="{9D876319-48DA-4C59-8E84-97CAB6407A6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531" b="90000" l="2813" r="90000"/>
                      </a14:imgEffect>
                    </a14:imgLayer>
                  </a14:imgProps>
                </a:ext>
                <a:ext uri="{28A0092B-C50C-407E-A947-70E740481C1C}">
                  <a14:useLocalDpi xmlns:a14="http://schemas.microsoft.com/office/drawing/2010/main" val="0"/>
                </a:ext>
              </a:extLst>
            </a:blip>
            <a:srcRect l="6964" t="7839" r="9470" b="10406"/>
            <a:stretch/>
          </p:blipFill>
          <p:spPr bwMode="auto">
            <a:xfrm>
              <a:off x="3710606" y="3525080"/>
              <a:ext cx="2385393" cy="23337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3199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TIMNA</a:t>
            </a:r>
          </a:p>
        </p:txBody>
      </p:sp>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8942957" cy="3678303"/>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s-MX" sz="2000" dirty="0">
                <a:solidFill>
                  <a:schemeClr val="tx1"/>
                </a:solidFill>
              </a:rPr>
              <a:t>El proyecto fue anunciado en 1999 y fue diseñado en Haifa , Israel. Se suponía que el chip era la primera CPU de Intel con una unidad de procesamiento de gráficos (GPU) integrada y un controlador de memoria de acceso aleatorio (RAM) que fue diseñado para funcionar con el tipo de RAM RDRAM . </a:t>
            </a:r>
          </a:p>
          <a:p>
            <a:pPr marL="0" indent="0" algn="just">
              <a:buFont typeface="Wingdings 2" panose="05020102010507070707" pitchFamily="18" charset="2"/>
              <a:buNone/>
            </a:pPr>
            <a:r>
              <a:rPr lang="es-MX" sz="2000" dirty="0">
                <a:solidFill>
                  <a:schemeClr val="tx1"/>
                </a:solidFill>
              </a:rPr>
              <a:t>El precio de RDRAM no bajó como esperaba Intel. Se decidió utilizar </a:t>
            </a:r>
            <a:r>
              <a:rPr lang="es-MX" sz="2000" dirty="0" err="1">
                <a:solidFill>
                  <a:schemeClr val="tx1"/>
                </a:solidFill>
              </a:rPr>
              <a:t>Memory</a:t>
            </a:r>
            <a:r>
              <a:rPr lang="es-MX" sz="2000" dirty="0">
                <a:solidFill>
                  <a:schemeClr val="tx1"/>
                </a:solidFill>
              </a:rPr>
              <a:t> </a:t>
            </a:r>
            <a:r>
              <a:rPr lang="es-MX" sz="2000" dirty="0" err="1">
                <a:solidFill>
                  <a:schemeClr val="tx1"/>
                </a:solidFill>
              </a:rPr>
              <a:t>Translator</a:t>
            </a:r>
            <a:r>
              <a:rPr lang="es-MX" sz="2000" dirty="0">
                <a:solidFill>
                  <a:schemeClr val="tx1"/>
                </a:solidFill>
              </a:rPr>
              <a:t> Hub (MTH) que también es utilizado por el chipset Intel 820 para vincular </a:t>
            </a:r>
            <a:r>
              <a:rPr lang="es-MX" sz="2000" dirty="0" err="1">
                <a:solidFill>
                  <a:schemeClr val="tx1"/>
                </a:solidFill>
              </a:rPr>
              <a:t>Timna</a:t>
            </a:r>
            <a:r>
              <a:rPr lang="es-MX" sz="2000" dirty="0">
                <a:solidFill>
                  <a:schemeClr val="tx1"/>
                </a:solidFill>
              </a:rPr>
              <a:t> con el tipo de RAM SDRAM . Más tarde, se descubrió un defecto grave en el diseño del MTH, por lo que las placas base basadas en Intel 820 que lo usaban tuvieron que ser retiradas. </a:t>
            </a:r>
          </a:p>
          <a:p>
            <a:pPr marL="0" indent="0" algn="just">
              <a:buFont typeface="Wingdings 2" panose="05020102010507070707" pitchFamily="18" charset="2"/>
              <a:buNone/>
            </a:pPr>
            <a:r>
              <a:rPr lang="es-MX" sz="2000" dirty="0">
                <a:solidFill>
                  <a:schemeClr val="tx1"/>
                </a:solidFill>
              </a:rPr>
              <a:t>El MTH fue reconstruido de nuevo, pero persistieron los problemas. </a:t>
            </a:r>
            <a:r>
              <a:rPr lang="es-MX" sz="2000" dirty="0" err="1">
                <a:solidFill>
                  <a:schemeClr val="tx1"/>
                </a:solidFill>
              </a:rPr>
              <a:t>Timna</a:t>
            </a:r>
            <a:r>
              <a:rPr lang="es-MX" sz="2000" dirty="0">
                <a:solidFill>
                  <a:schemeClr val="tx1"/>
                </a:solidFill>
              </a:rPr>
              <a:t> fue cancelada el 29 de septiembre de 2000.</a:t>
            </a:r>
          </a:p>
        </p:txBody>
      </p:sp>
      <p:pic>
        <p:nvPicPr>
          <p:cNvPr id="7170" name="Picture 2">
            <a:extLst>
              <a:ext uri="{FF2B5EF4-FFF2-40B4-BE49-F238E27FC236}">
                <a16:creationId xmlns:a16="http://schemas.microsoft.com/office/drawing/2014/main" id="{3B68688E-5ACE-4D19-AE27-183A2108D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0904" y="4058891"/>
            <a:ext cx="1879904" cy="179990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ntel in Israel">
            <a:extLst>
              <a:ext uri="{FF2B5EF4-FFF2-40B4-BE49-F238E27FC236}">
                <a16:creationId xmlns:a16="http://schemas.microsoft.com/office/drawing/2014/main" id="{5FDE1C65-1FD0-4D5E-A3ED-9E5B6823F9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642" r="17334"/>
          <a:stretch/>
        </p:blipFill>
        <p:spPr bwMode="auto">
          <a:xfrm>
            <a:off x="9836134" y="2379276"/>
            <a:ext cx="1660685" cy="1596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52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Pentium 4</a:t>
            </a:r>
          </a:p>
        </p:txBody>
      </p:sp>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s-MX" sz="2000" dirty="0">
                <a:solidFill>
                  <a:schemeClr val="tx1"/>
                </a:solidFill>
              </a:rPr>
              <a:t>Llevó a Intel por un camino que condujo a la transformación más dramática en la historia de la compañía. Lanzada en el 2000 con el núcleo Willamette de 180 nm (42 millones de transistores), la arquitectura </a:t>
            </a:r>
            <a:r>
              <a:rPr lang="es-MX" sz="2000" dirty="0" err="1">
                <a:solidFill>
                  <a:schemeClr val="tx1"/>
                </a:solidFill>
              </a:rPr>
              <a:t>Netburst</a:t>
            </a:r>
            <a:r>
              <a:rPr lang="es-MX" sz="2000" dirty="0">
                <a:solidFill>
                  <a:schemeClr val="tx1"/>
                </a:solidFill>
              </a:rPr>
              <a:t> del chip se diseñó para escalar con la velocidad del reloj, e Intel imaginó que la base permitiría a la compañía alcanzar frecuencias de más de 20 GHz para 2010. </a:t>
            </a:r>
            <a:r>
              <a:rPr lang="es-MX" sz="2000" dirty="0" err="1">
                <a:solidFill>
                  <a:schemeClr val="tx1"/>
                </a:solidFill>
              </a:rPr>
              <a:t>Netburst</a:t>
            </a:r>
            <a:r>
              <a:rPr lang="es-MX" sz="2000" dirty="0">
                <a:solidFill>
                  <a:schemeClr val="tx1"/>
                </a:solidFill>
              </a:rPr>
              <a:t>, sin embargo, era más limitado de lo que se pensaba inicialmente, y en 2003, Intel sabía que la fuga actual y el consumo de energía estaban aumentando con velocidades de reloj más altas demasiado rápido.</a:t>
            </a: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p:txBody>
      </p:sp>
      <p:graphicFrame>
        <p:nvGraphicFramePr>
          <p:cNvPr id="3" name="Diagrama 2">
            <a:extLst>
              <a:ext uri="{FF2B5EF4-FFF2-40B4-BE49-F238E27FC236}">
                <a16:creationId xmlns:a16="http://schemas.microsoft.com/office/drawing/2014/main" id="{F65FE9B7-1F92-44F4-BD08-2F8DF0680DA1}"/>
              </a:ext>
            </a:extLst>
          </p:cNvPr>
          <p:cNvGraphicFramePr/>
          <p:nvPr>
            <p:extLst>
              <p:ext uri="{D42A27DB-BD31-4B8C-83A1-F6EECF244321}">
                <p14:modId xmlns:p14="http://schemas.microsoft.com/office/powerpoint/2010/main" val="1519329505"/>
              </p:ext>
            </p:extLst>
          </p:nvPr>
        </p:nvGraphicFramePr>
        <p:xfrm>
          <a:off x="581191" y="4197723"/>
          <a:ext cx="11029615" cy="1661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1330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7AF23D7-80ED-472B-9568-B3A9CDC167A1}"/>
              </a:ext>
            </a:extLst>
          </p:cNvPr>
          <p:cNvSpPr>
            <a:spLocks noGrp="1"/>
          </p:cNvSpPr>
          <p:nvPr>
            <p:ph idx="1"/>
          </p:nvPr>
        </p:nvSpPr>
        <p:spPr>
          <a:xfrm>
            <a:off x="581193" y="1531830"/>
            <a:ext cx="8523050" cy="3794340"/>
          </a:xfrm>
        </p:spPr>
        <p:txBody>
          <a:bodyPr>
            <a:normAutofit/>
          </a:bodyPr>
          <a:lstStyle/>
          <a:p>
            <a:pPr marL="0" indent="0" algn="just">
              <a:buNone/>
            </a:pPr>
            <a:r>
              <a:rPr lang="es-MX" sz="2000" dirty="0">
                <a:solidFill>
                  <a:schemeClr val="tx1"/>
                </a:solidFill>
              </a:rPr>
              <a:t>Con el tiempo, la serie Pentium 4 se volvió cada vez más confusa, con procesadores Mobile Pentium 4-M, procesadores Pentium 4E HT (</a:t>
            </a:r>
            <a:r>
              <a:rPr lang="es-MX" sz="2000" dirty="0" err="1">
                <a:solidFill>
                  <a:schemeClr val="tx1"/>
                </a:solidFill>
              </a:rPr>
              <a:t>hyperthreading</a:t>
            </a:r>
            <a:r>
              <a:rPr lang="es-MX" sz="2000" dirty="0">
                <a:solidFill>
                  <a:schemeClr val="tx1"/>
                </a:solidFill>
              </a:rPr>
              <a:t>) con soporte para un segundo núcleo virtual y procesadores Pentium 4F con el núcleo Cedar Mill de 65 nm (serie Pentium 4600 ) en 2005. </a:t>
            </a:r>
          </a:p>
          <a:p>
            <a:pPr marL="0" indent="0" algn="just">
              <a:buNone/>
            </a:pPr>
            <a:r>
              <a:rPr lang="es-MX" sz="2000" dirty="0">
                <a:solidFill>
                  <a:schemeClr val="tx1"/>
                </a:solidFill>
              </a:rPr>
              <a:t>Intel planeaba reemplazar la familia Pentium 4 con el procesador Tejas, pero canceló el proyecto cuando quedó claro que </a:t>
            </a:r>
            <a:r>
              <a:rPr lang="es-MX" sz="2000" dirty="0" err="1">
                <a:solidFill>
                  <a:schemeClr val="tx1"/>
                </a:solidFill>
              </a:rPr>
              <a:t>Netburst</a:t>
            </a:r>
            <a:r>
              <a:rPr lang="es-MX" sz="2000" dirty="0">
                <a:solidFill>
                  <a:schemeClr val="tx1"/>
                </a:solidFill>
              </a:rPr>
              <a:t> no podría alcanzar velocidades de reloj más allá de 3.8 GHz. </a:t>
            </a:r>
            <a:r>
              <a:rPr lang="es-MX" sz="2000" b="1" dirty="0">
                <a:solidFill>
                  <a:schemeClr val="tx1"/>
                </a:solidFill>
              </a:rPr>
              <a:t>Core</a:t>
            </a:r>
            <a:r>
              <a:rPr lang="es-MX" sz="2000" dirty="0">
                <a:solidFill>
                  <a:schemeClr val="tx1"/>
                </a:solidFill>
              </a:rPr>
              <a:t>, la siguiente arquitectura, supuso un cambio radical hacia CPU mucho más eficientes con un techo de potencia estricto que puso a la máquina de gigahercios de Intel al revés.</a:t>
            </a:r>
            <a:endParaRPr lang="es-MX" sz="2400" dirty="0">
              <a:solidFill>
                <a:schemeClr val="accent1"/>
              </a:solidFill>
            </a:endParaRPr>
          </a:p>
        </p:txBody>
      </p:sp>
      <p:pic>
        <p:nvPicPr>
          <p:cNvPr id="10242" name="Picture 2" descr="Amazon.com: Intel Pentium 4 2.80 GHz 800 MHz 1 MB Socket 478 CPU: Computers  &amp; Accessories">
            <a:extLst>
              <a:ext uri="{FF2B5EF4-FFF2-40B4-BE49-F238E27FC236}">
                <a16:creationId xmlns:a16="http://schemas.microsoft.com/office/drawing/2014/main" id="{C2264906-A2BA-47C7-9F30-8B074BF38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3270" y="1891922"/>
            <a:ext cx="2347537" cy="307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33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a:t>
            </a:r>
            <a:r>
              <a:rPr lang="es-MX" sz="5400" dirty="0" err="1"/>
              <a:t>xEON</a:t>
            </a:r>
            <a:endParaRPr lang="es-MX" sz="5400" dirty="0"/>
          </a:p>
        </p:txBody>
      </p:sp>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El primer Xeon que </a:t>
            </a:r>
            <a:r>
              <a:rPr lang="es-MX" sz="2000" b="1" dirty="0">
                <a:solidFill>
                  <a:schemeClr val="tx1"/>
                </a:solidFill>
              </a:rPr>
              <a:t>no</a:t>
            </a:r>
            <a:r>
              <a:rPr lang="es-MX" sz="2000" dirty="0">
                <a:solidFill>
                  <a:schemeClr val="tx1"/>
                </a:solidFill>
              </a:rPr>
              <a:t> trajo consigo la marca Pentium se basó en la arquitectura </a:t>
            </a:r>
            <a:r>
              <a:rPr lang="es-MX" sz="2000" dirty="0" err="1">
                <a:solidFill>
                  <a:schemeClr val="tx1"/>
                </a:solidFill>
              </a:rPr>
              <a:t>Netburst</a:t>
            </a:r>
            <a:r>
              <a:rPr lang="es-MX" sz="2000" dirty="0">
                <a:solidFill>
                  <a:schemeClr val="tx1"/>
                </a:solidFill>
              </a:rPr>
              <a:t> de Pentium 4 y debutó con el núcleo Foster de 180 nm. Estaba disponible con velocidades de reloj de 1,4 a 2,0 GHz. La arquitectura </a:t>
            </a:r>
            <a:r>
              <a:rPr lang="es-MX" sz="2000" dirty="0" err="1">
                <a:solidFill>
                  <a:schemeClr val="tx1"/>
                </a:solidFill>
              </a:rPr>
              <a:t>Netburst</a:t>
            </a:r>
            <a:r>
              <a:rPr lang="es-MX" sz="2000" dirty="0">
                <a:solidFill>
                  <a:schemeClr val="tx1"/>
                </a:solidFill>
              </a:rPr>
              <a:t> continuó hasta 2006, cuando Intel amplió Xeon a una línea completa de procesadores UP y MP con los núcleos </a:t>
            </a:r>
            <a:r>
              <a:rPr lang="es-MX" sz="2000" dirty="0" err="1">
                <a:solidFill>
                  <a:schemeClr val="tx1"/>
                </a:solidFill>
              </a:rPr>
              <a:t>Nocona</a:t>
            </a:r>
            <a:r>
              <a:rPr lang="es-MX" sz="2000" dirty="0">
                <a:solidFill>
                  <a:schemeClr val="tx1"/>
                </a:solidFill>
              </a:rPr>
              <a:t>, </a:t>
            </a:r>
            <a:r>
              <a:rPr lang="es-MX" sz="2000" dirty="0" err="1">
                <a:solidFill>
                  <a:schemeClr val="tx1"/>
                </a:solidFill>
              </a:rPr>
              <a:t>Irwindale</a:t>
            </a:r>
            <a:r>
              <a:rPr lang="es-MX" sz="2000" dirty="0">
                <a:solidFill>
                  <a:schemeClr val="tx1"/>
                </a:solidFill>
              </a:rPr>
              <a:t>, </a:t>
            </a:r>
            <a:r>
              <a:rPr lang="es-MX" sz="2000" dirty="0" err="1">
                <a:solidFill>
                  <a:schemeClr val="tx1"/>
                </a:solidFill>
              </a:rPr>
              <a:t>Cranford</a:t>
            </a:r>
            <a:r>
              <a:rPr lang="es-MX" sz="2000" dirty="0">
                <a:solidFill>
                  <a:schemeClr val="tx1"/>
                </a:solidFill>
              </a:rPr>
              <a:t>, Potomac y </a:t>
            </a:r>
            <a:r>
              <a:rPr lang="es-MX" sz="2000" dirty="0" err="1">
                <a:solidFill>
                  <a:schemeClr val="tx1"/>
                </a:solidFill>
              </a:rPr>
              <a:t>Paxville</a:t>
            </a:r>
            <a:r>
              <a:rPr lang="es-MX" sz="2000" dirty="0">
                <a:solidFill>
                  <a:schemeClr val="tx1"/>
                </a:solidFill>
              </a:rPr>
              <a:t> de 90 nm y los núcleos Dempsey y Tulsa de 65 nm.</a:t>
            </a:r>
          </a:p>
          <a:p>
            <a:pPr marL="0" indent="0" algn="just">
              <a:buNone/>
            </a:pPr>
            <a:r>
              <a:rPr lang="es-MX" sz="2000" dirty="0">
                <a:solidFill>
                  <a:schemeClr val="tx1"/>
                </a:solidFill>
              </a:rPr>
              <a:t>Los </a:t>
            </a:r>
            <a:r>
              <a:rPr lang="es-MX" sz="2000" dirty="0" err="1">
                <a:solidFill>
                  <a:schemeClr val="tx1"/>
                </a:solidFill>
              </a:rPr>
              <a:t>Xeons</a:t>
            </a:r>
            <a:r>
              <a:rPr lang="es-MX" sz="2000" dirty="0">
                <a:solidFill>
                  <a:schemeClr val="tx1"/>
                </a:solidFill>
              </a:rPr>
              <a:t> de hoy en día todavía se basan en la base tecnológica que también se utiliza para procesadores de escritorio y móviles, pero Intel los mantiene en un límite de potencia reducido. </a:t>
            </a:r>
          </a:p>
          <a:p>
            <a:pPr marL="0" indent="0" algn="just">
              <a:buNone/>
            </a:pPr>
            <a:endParaRPr lang="es-MX" sz="2000" dirty="0">
              <a:solidFill>
                <a:schemeClr val="tx1"/>
              </a:solidFill>
            </a:endParaRPr>
          </a:p>
          <a:p>
            <a:pPr algn="just"/>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p:txBody>
      </p:sp>
      <p:grpSp>
        <p:nvGrpSpPr>
          <p:cNvPr id="3" name="Grupo 2">
            <a:extLst>
              <a:ext uri="{FF2B5EF4-FFF2-40B4-BE49-F238E27FC236}">
                <a16:creationId xmlns:a16="http://schemas.microsoft.com/office/drawing/2014/main" id="{CC6BC34A-F995-4B79-AE44-88E98A04CA8F}"/>
              </a:ext>
            </a:extLst>
          </p:cNvPr>
          <p:cNvGrpSpPr/>
          <p:nvPr/>
        </p:nvGrpSpPr>
        <p:grpSpPr>
          <a:xfrm>
            <a:off x="3865493" y="4629948"/>
            <a:ext cx="4461013" cy="1321616"/>
            <a:chOff x="3458817" y="4629948"/>
            <a:chExt cx="4461013" cy="1321616"/>
          </a:xfrm>
        </p:grpSpPr>
        <p:pic>
          <p:nvPicPr>
            <p:cNvPr id="11268" name="Picture 4" descr="Nuevo procesador Intel Xeon E adaptado para estaciones de trabajo básicas –  Intel Latinoamérica Newsroom">
              <a:extLst>
                <a:ext uri="{FF2B5EF4-FFF2-40B4-BE49-F238E27FC236}">
                  <a16:creationId xmlns:a16="http://schemas.microsoft.com/office/drawing/2014/main" id="{B2BF07F0-EE46-471F-A4A8-6F2D1F1A6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8817" y="4801256"/>
              <a:ext cx="1002194" cy="100219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sumen de procesadores escalables Intel® Xeon® de 2ª Generación">
              <a:extLst>
                <a:ext uri="{FF2B5EF4-FFF2-40B4-BE49-F238E27FC236}">
                  <a16:creationId xmlns:a16="http://schemas.microsoft.com/office/drawing/2014/main" id="{189A2171-E260-4131-BFBA-01F8056B20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99" b="17588"/>
            <a:stretch/>
          </p:blipFill>
          <p:spPr bwMode="auto">
            <a:xfrm>
              <a:off x="4272169" y="4629948"/>
              <a:ext cx="3647661" cy="132161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uadroTexto 6">
            <a:extLst>
              <a:ext uri="{FF2B5EF4-FFF2-40B4-BE49-F238E27FC236}">
                <a16:creationId xmlns:a16="http://schemas.microsoft.com/office/drawing/2014/main" id="{D1E990A1-C11B-4BAC-B67D-0C8E693A190F}"/>
              </a:ext>
            </a:extLst>
          </p:cNvPr>
          <p:cNvSpPr txBox="1"/>
          <p:nvPr/>
        </p:nvSpPr>
        <p:spPr>
          <a:xfrm>
            <a:off x="8515014" y="5885303"/>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4">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spTree>
    <p:extLst>
      <p:ext uri="{BB962C8B-B14F-4D97-AF65-F5344CB8AC3E}">
        <p14:creationId xmlns:p14="http://schemas.microsoft.com/office/powerpoint/2010/main" val="88755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El Itanium ha sido el procesador más incomprendido de Intel que en realidad sobrevivió durante un largo período de tiempo. Si bien sigue la idea del i860 y el </a:t>
            </a:r>
            <a:r>
              <a:rPr lang="es-MX" sz="2000" dirty="0" err="1">
                <a:solidFill>
                  <a:schemeClr val="tx1"/>
                </a:solidFill>
              </a:rPr>
              <a:t>iAPX</a:t>
            </a:r>
            <a:r>
              <a:rPr lang="es-MX" sz="2000" dirty="0">
                <a:solidFill>
                  <a:schemeClr val="tx1"/>
                </a:solidFill>
              </a:rPr>
              <a:t> 432, ha encontrado algunos partidarios poderosos y aún no se ha eliminado. El procesador se lanzó como el primer procesador de 64 bits de Intel y se creía que era la idea general de Intel para una plataforma de 64 bits. Sin embargo, el Itanium sufrió en el departamento de 32 bits y fue muy criticado por su falta de rendimiento en este segmento.</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sp>
        <p:nvSpPr>
          <p:cNvPr id="5" name="Rectángulo: esquinas redondeadas 4">
            <a:extLst>
              <a:ext uri="{FF2B5EF4-FFF2-40B4-BE49-F238E27FC236}">
                <a16:creationId xmlns:a16="http://schemas.microsoft.com/office/drawing/2014/main" id="{F4E616E5-8A2D-46F4-84BA-B3A2F2C98716}"/>
              </a:ext>
            </a:extLst>
          </p:cNvPr>
          <p:cNvSpPr/>
          <p:nvPr/>
        </p:nvSpPr>
        <p:spPr>
          <a:xfrm>
            <a:off x="2593637" y="4121426"/>
            <a:ext cx="7004724" cy="1565095"/>
          </a:xfrm>
          <a:prstGeom prst="round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just"/>
            <a:r>
              <a:rPr lang="es-MX" sz="2000" dirty="0"/>
              <a:t>A pesar de los persistentes rumores de que Intel acabará con el Itanium en cualquier momento, existe un sólido ecosistema de servicios que rodea al procesador.</a:t>
            </a: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ITANIUM</a:t>
            </a:r>
          </a:p>
        </p:txBody>
      </p:sp>
      <p:sp>
        <p:nvSpPr>
          <p:cNvPr id="7" name="CuadroTexto 6">
            <a:extLst>
              <a:ext uri="{FF2B5EF4-FFF2-40B4-BE49-F238E27FC236}">
                <a16:creationId xmlns:a16="http://schemas.microsoft.com/office/drawing/2014/main" id="{7D327570-B8FA-4FC7-85C6-8EEA74FDB9D4}"/>
              </a:ext>
            </a:extLst>
          </p:cNvPr>
          <p:cNvSpPr txBox="1"/>
          <p:nvPr/>
        </p:nvSpPr>
        <p:spPr>
          <a:xfrm>
            <a:off x="8515014" y="5885303"/>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2">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spTree>
    <p:extLst>
      <p:ext uri="{BB962C8B-B14F-4D97-AF65-F5344CB8AC3E}">
        <p14:creationId xmlns:p14="http://schemas.microsoft.com/office/powerpoint/2010/main" val="2860093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FF8ECE61-61A7-4BA8-B6B9-6F9A2B23A27D}"/>
              </a:ext>
            </a:extLst>
          </p:cNvPr>
          <p:cNvGraphicFramePr/>
          <p:nvPr>
            <p:extLst>
              <p:ext uri="{D42A27DB-BD31-4B8C-83A1-F6EECF244321}">
                <p14:modId xmlns:p14="http://schemas.microsoft.com/office/powerpoint/2010/main" val="406055118"/>
              </p:ext>
            </p:extLst>
          </p:nvPr>
        </p:nvGraphicFramePr>
        <p:xfrm>
          <a:off x="581192" y="294861"/>
          <a:ext cx="11029615" cy="6268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5949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43702B-EF19-4579-AAA5-59A44883D5E5}"/>
              </a:ext>
            </a:extLst>
          </p:cNvPr>
          <p:cNvSpPr>
            <a:spLocks noGrp="1"/>
          </p:cNvSpPr>
          <p:nvPr>
            <p:ph type="title"/>
          </p:nvPr>
        </p:nvSpPr>
        <p:spPr/>
        <p:txBody>
          <a:bodyPr>
            <a:normAutofit/>
          </a:bodyPr>
          <a:lstStyle/>
          <a:p>
            <a:pPr algn="ctr"/>
            <a:r>
              <a:rPr lang="es-MX" sz="5400" dirty="0"/>
              <a:t>INTEL CORPORATION</a:t>
            </a:r>
          </a:p>
        </p:txBody>
      </p:sp>
      <p:sp>
        <p:nvSpPr>
          <p:cNvPr id="3" name="Marcador de contenido 2">
            <a:extLst>
              <a:ext uri="{FF2B5EF4-FFF2-40B4-BE49-F238E27FC236}">
                <a16:creationId xmlns:a16="http://schemas.microsoft.com/office/drawing/2014/main" id="{94D77758-AFFF-43FA-9C8D-4B88BD73FA1C}"/>
              </a:ext>
            </a:extLst>
          </p:cNvPr>
          <p:cNvSpPr>
            <a:spLocks noGrp="1"/>
          </p:cNvSpPr>
          <p:nvPr>
            <p:ph idx="1"/>
          </p:nvPr>
        </p:nvSpPr>
        <p:spPr>
          <a:xfrm>
            <a:off x="581192" y="2180495"/>
            <a:ext cx="5514808" cy="3678303"/>
          </a:xfrm>
        </p:spPr>
        <p:txBody>
          <a:bodyPr>
            <a:normAutofit/>
          </a:bodyPr>
          <a:lstStyle/>
          <a:p>
            <a:pPr marL="0" indent="0" algn="just">
              <a:buNone/>
            </a:pPr>
            <a:r>
              <a:rPr lang="es-MX" sz="2000" dirty="0">
                <a:solidFill>
                  <a:schemeClr val="tx1"/>
                </a:solidFill>
              </a:rPr>
              <a:t>Es el mayor fabricante de circuitos integrados del mundo, según su cifra de negocio anual. La compañía estadounidense, es la creadora de la serie de procesadores x86, los procesadores más comúnmente encontrados en la mayoría de las computadoras personales. Intel fue fundada el 18 de julio de 1968 como </a:t>
            </a:r>
            <a:r>
              <a:rPr lang="es-MX" sz="2000" dirty="0" err="1">
                <a:solidFill>
                  <a:schemeClr val="tx1"/>
                </a:solidFill>
              </a:rPr>
              <a:t>Integrated</a:t>
            </a:r>
            <a:r>
              <a:rPr lang="es-MX" sz="2000" dirty="0">
                <a:solidFill>
                  <a:schemeClr val="tx1"/>
                </a:solidFill>
              </a:rPr>
              <a:t> </a:t>
            </a:r>
            <a:r>
              <a:rPr lang="es-MX" sz="2000" dirty="0" err="1">
                <a:solidFill>
                  <a:schemeClr val="tx1"/>
                </a:solidFill>
              </a:rPr>
              <a:t>Electronics</a:t>
            </a:r>
            <a:r>
              <a:rPr lang="es-MX" sz="2000" dirty="0">
                <a:solidFill>
                  <a:schemeClr val="tx1"/>
                </a:solidFill>
              </a:rPr>
              <a:t> </a:t>
            </a:r>
            <a:r>
              <a:rPr lang="es-MX" sz="2000" dirty="0" err="1">
                <a:solidFill>
                  <a:schemeClr val="tx1"/>
                </a:solidFill>
              </a:rPr>
              <a:t>Corporation</a:t>
            </a:r>
            <a:r>
              <a:rPr lang="es-MX" sz="2000" dirty="0">
                <a:solidFill>
                  <a:schemeClr val="tx1"/>
                </a:solidFill>
              </a:rPr>
              <a:t> por los pioneros en semiconductores Robert Noyce y Gordon Moore, y muchas veces asociados con la dirección ejecutiva y la visión de Andrew Grove.</a:t>
            </a:r>
          </a:p>
        </p:txBody>
      </p:sp>
      <p:pic>
        <p:nvPicPr>
          <p:cNvPr id="1026" name="Picture 2" descr="Confirmada la hoja de ruta de lanzamiento de la serie de chipsets Intel 300">
            <a:extLst>
              <a:ext uri="{FF2B5EF4-FFF2-40B4-BE49-F238E27FC236}">
                <a16:creationId xmlns:a16="http://schemas.microsoft.com/office/drawing/2014/main" id="{E660F726-F5CA-4E17-81C5-4B783A4F9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352" y="2180495"/>
            <a:ext cx="5517455" cy="367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614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3" y="2180496"/>
            <a:ext cx="9424198"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La serie Pentium M 700, lanzada con el núcleo </a:t>
            </a:r>
            <a:r>
              <a:rPr lang="es-MX" sz="2000" dirty="0" err="1">
                <a:solidFill>
                  <a:schemeClr val="tx1"/>
                </a:solidFill>
              </a:rPr>
              <a:t>Banias</a:t>
            </a:r>
            <a:r>
              <a:rPr lang="es-MX" sz="2000" dirty="0">
                <a:solidFill>
                  <a:schemeClr val="tx1"/>
                </a:solidFill>
              </a:rPr>
              <a:t> de 130 nm en 2003, estaba dirigida a computadoras móviles, pero tenía la filosofía de un Intel que ya no enfocaba sus procesadores en la velocidad del reloj, sino en la eficiencia energética. El procesador fue desarrollado por el equipo de diseño de Intel en Israel, que fue dirigido por </a:t>
            </a:r>
            <a:r>
              <a:rPr lang="es-MX" sz="2000" dirty="0" err="1">
                <a:solidFill>
                  <a:schemeClr val="tx1"/>
                </a:solidFill>
              </a:rPr>
              <a:t>Mooly</a:t>
            </a:r>
            <a:r>
              <a:rPr lang="es-MX" sz="2000" dirty="0">
                <a:solidFill>
                  <a:schemeClr val="tx1"/>
                </a:solidFill>
              </a:rPr>
              <a:t> </a:t>
            </a:r>
            <a:r>
              <a:rPr lang="es-MX" sz="2000" dirty="0" err="1">
                <a:solidFill>
                  <a:schemeClr val="tx1"/>
                </a:solidFill>
              </a:rPr>
              <a:t>Eden</a:t>
            </a:r>
            <a:r>
              <a:rPr lang="es-MX" sz="2000" dirty="0">
                <a:solidFill>
                  <a:schemeClr val="tx1"/>
                </a:solidFill>
              </a:rPr>
              <a:t> y David </a:t>
            </a:r>
            <a:r>
              <a:rPr lang="es-MX" sz="2000" dirty="0" err="1">
                <a:solidFill>
                  <a:schemeClr val="tx1"/>
                </a:solidFill>
              </a:rPr>
              <a:t>Perlmutter</a:t>
            </a:r>
            <a:r>
              <a:rPr lang="es-MX" sz="2000" dirty="0">
                <a:solidFill>
                  <a:schemeClr val="tx1"/>
                </a:solidFill>
              </a:rPr>
              <a:t>, quienes actualmente ocupan puestos ejecutivos clave en Intel.</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PENTIUM M</a:t>
            </a:r>
          </a:p>
        </p:txBody>
      </p:sp>
      <p:pic>
        <p:nvPicPr>
          <p:cNvPr id="12290" name="Picture 2" descr="Procesador Intel Pentium M 730 Sl86g 1.6 Ghz Socket Mpga478c | Mercado Libre">
            <a:extLst>
              <a:ext uri="{FF2B5EF4-FFF2-40B4-BE49-F238E27FC236}">
                <a16:creationId xmlns:a16="http://schemas.microsoft.com/office/drawing/2014/main" id="{68F845BB-7C5F-45A5-903B-3BDC5C26B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9612" y="2180497"/>
            <a:ext cx="1471195" cy="14771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a 2">
            <a:extLst>
              <a:ext uri="{FF2B5EF4-FFF2-40B4-BE49-F238E27FC236}">
                <a16:creationId xmlns:a16="http://schemas.microsoft.com/office/drawing/2014/main" id="{40DDDDD9-37BA-4C0C-8685-A2C3CACD1376}"/>
              </a:ext>
            </a:extLst>
          </p:cNvPr>
          <p:cNvGraphicFramePr/>
          <p:nvPr>
            <p:extLst>
              <p:ext uri="{D42A27DB-BD31-4B8C-83A1-F6EECF244321}">
                <p14:modId xmlns:p14="http://schemas.microsoft.com/office/powerpoint/2010/main" val="2980160693"/>
              </p:ext>
            </p:extLst>
          </p:nvPr>
        </p:nvGraphicFramePr>
        <p:xfrm>
          <a:off x="581192" y="3684105"/>
          <a:ext cx="11029615" cy="2201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48AB553C-D80B-4415-B995-56E06F9CB56B}"/>
              </a:ext>
            </a:extLst>
          </p:cNvPr>
          <p:cNvSpPr txBox="1"/>
          <p:nvPr/>
        </p:nvSpPr>
        <p:spPr>
          <a:xfrm>
            <a:off x="8515014" y="5885303"/>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8">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spTree>
    <p:extLst>
      <p:ext uri="{BB962C8B-B14F-4D97-AF65-F5344CB8AC3E}">
        <p14:creationId xmlns:p14="http://schemas.microsoft.com/office/powerpoint/2010/main" val="1657006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endParaRPr lang="es-MX" sz="2000" dirty="0">
              <a:solidFill>
                <a:schemeClr val="tx1"/>
              </a:solidFill>
            </a:endParaRPr>
          </a:p>
          <a:p>
            <a:pPr marL="0" indent="0" algn="just">
              <a:buNone/>
            </a:pPr>
            <a:r>
              <a:rPr lang="es-MX" sz="2000" dirty="0">
                <a:solidFill>
                  <a:schemeClr val="tx1"/>
                </a:solidFill>
              </a:rPr>
              <a:t>Fue el primer procesador de doble núcleo de Intel. Aún basada en </a:t>
            </a:r>
            <a:r>
              <a:rPr lang="es-MX" sz="2000" dirty="0" err="1">
                <a:solidFill>
                  <a:schemeClr val="tx1"/>
                </a:solidFill>
              </a:rPr>
              <a:t>Netburst</a:t>
            </a:r>
            <a:r>
              <a:rPr lang="es-MX" sz="2000" dirty="0">
                <a:solidFill>
                  <a:schemeClr val="tx1"/>
                </a:solidFill>
              </a:rPr>
              <a:t>, la primera versión tenía el núcleo </a:t>
            </a:r>
            <a:r>
              <a:rPr lang="es-MX" sz="2000" dirty="0" err="1">
                <a:solidFill>
                  <a:schemeClr val="tx1"/>
                </a:solidFill>
              </a:rPr>
              <a:t>Smithfield</a:t>
            </a:r>
            <a:r>
              <a:rPr lang="es-MX" sz="2000" dirty="0">
                <a:solidFill>
                  <a:schemeClr val="tx1"/>
                </a:solidFill>
              </a:rPr>
              <a:t> de 90 nm (dos núcleos Northwood) y se lanzó en 2005 como la serie Pentium D 800. Fue sucedido por el </a:t>
            </a:r>
            <a:r>
              <a:rPr lang="es-MX" sz="2000" dirty="0" err="1">
                <a:solidFill>
                  <a:schemeClr val="tx1"/>
                </a:solidFill>
              </a:rPr>
              <a:t>Presler</a:t>
            </a:r>
            <a:r>
              <a:rPr lang="es-MX" sz="2000" dirty="0">
                <a:solidFill>
                  <a:schemeClr val="tx1"/>
                </a:solidFill>
              </a:rPr>
              <a:t> de 65 nm (con dos núcleos Cedar Mill) de doble núcleo.</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PENTIUM D</a:t>
            </a:r>
          </a:p>
        </p:txBody>
      </p:sp>
      <p:sp>
        <p:nvSpPr>
          <p:cNvPr id="5" name="CuadroTexto 4">
            <a:extLst>
              <a:ext uri="{FF2B5EF4-FFF2-40B4-BE49-F238E27FC236}">
                <a16:creationId xmlns:a16="http://schemas.microsoft.com/office/drawing/2014/main" id="{8ABCFEAE-D566-4B5D-8A3D-4C50FCEC1643}"/>
              </a:ext>
            </a:extLst>
          </p:cNvPr>
          <p:cNvSpPr txBox="1"/>
          <p:nvPr/>
        </p:nvSpPr>
        <p:spPr>
          <a:xfrm>
            <a:off x="8515014" y="5858799"/>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2">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grpSp>
        <p:nvGrpSpPr>
          <p:cNvPr id="7" name="Grupo 6">
            <a:extLst>
              <a:ext uri="{FF2B5EF4-FFF2-40B4-BE49-F238E27FC236}">
                <a16:creationId xmlns:a16="http://schemas.microsoft.com/office/drawing/2014/main" id="{B43AC512-D03C-4942-99B1-1464C3313198}"/>
              </a:ext>
            </a:extLst>
          </p:cNvPr>
          <p:cNvGrpSpPr/>
          <p:nvPr/>
        </p:nvGrpSpPr>
        <p:grpSpPr>
          <a:xfrm>
            <a:off x="2118725" y="3429000"/>
            <a:ext cx="7954550" cy="2201200"/>
            <a:chOff x="1011499" y="3429000"/>
            <a:chExt cx="7954550" cy="2201200"/>
          </a:xfrm>
        </p:grpSpPr>
        <p:sp>
          <p:nvSpPr>
            <p:cNvPr id="3" name="Rectángulo: esquinas redondeadas 2">
              <a:extLst>
                <a:ext uri="{FF2B5EF4-FFF2-40B4-BE49-F238E27FC236}">
                  <a16:creationId xmlns:a16="http://schemas.microsoft.com/office/drawing/2014/main" id="{ED9C1FFB-2530-4183-9393-18F18B82FAC9}"/>
                </a:ext>
              </a:extLst>
            </p:cNvPr>
            <p:cNvSpPr/>
            <p:nvPr/>
          </p:nvSpPr>
          <p:spPr>
            <a:xfrm>
              <a:off x="3225954" y="3429000"/>
              <a:ext cx="5740095" cy="2201199"/>
            </a:xfrm>
            <a:prstGeom prst="round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just"/>
              <a:r>
                <a:rPr lang="es-MX" sz="2000" dirty="0"/>
                <a:t>Intel también lanzó Extreme </a:t>
              </a:r>
              <a:r>
                <a:rPr lang="es-MX" sz="2000" dirty="0" err="1"/>
                <a:t>Editions</a:t>
              </a:r>
              <a:r>
                <a:rPr lang="es-MX" sz="2000" dirty="0"/>
                <a:t> de ambos procesadores y limitó la velocidad máxima de reloj a 3.73 MHz y con un consumo de energía de 130 vatios, el más alto para cualquier procesador de escritorio de consumo de Intel. </a:t>
              </a:r>
              <a:r>
                <a:rPr lang="es-MX" sz="2000" dirty="0" err="1"/>
                <a:t>Smithfield</a:t>
              </a:r>
              <a:r>
                <a:rPr lang="es-MX" sz="2000" dirty="0"/>
                <a:t> tenía 230 millones de transistores, Prescott 376 millones.</a:t>
              </a:r>
            </a:p>
          </p:txBody>
        </p:sp>
        <p:pic>
          <p:nvPicPr>
            <p:cNvPr id="13314" name="Picture 2" descr="Amazon.com: Procesador - 1 x Intel Pentium D 935 / 3,2 GHz (800 MHz) -  LGA775 Socket - L2 4 MB (2 x 2 MB) - OEM: Computers &amp; Accessories">
              <a:extLst>
                <a:ext uri="{FF2B5EF4-FFF2-40B4-BE49-F238E27FC236}">
                  <a16:creationId xmlns:a16="http://schemas.microsoft.com/office/drawing/2014/main" id="{8871B862-EE93-4B10-B863-2C7FA3C6B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499" y="3429000"/>
              <a:ext cx="2201200" cy="2201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4843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3" y="2180496"/>
            <a:ext cx="7635401"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La familia de microprocesadores Intel Core Solo es una familia de procesadores móviles de un solo núcleo basados ​​en una microarquitectura móvil mejorada (Pentium M). Tienen todas las características básicas que se encuentran en los microprocesadores Pentium-M Dothan : cachés de nivel 1 de datos e instrucciones de 32 KB, caché de nivel 2 de 2 MB, soporte para instrucciones SSE y SSE2, bit de ejecución y desactivación (NX o XD) y paquetes de modos de ahorro de energía. Las CPU Core Solo también incluyen tecnología de virtualización y soporte para instrucciones SSE3.</a:t>
            </a: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CORE SOLO</a:t>
            </a:r>
          </a:p>
        </p:txBody>
      </p:sp>
      <p:sp>
        <p:nvSpPr>
          <p:cNvPr id="5" name="CuadroTexto 4">
            <a:extLst>
              <a:ext uri="{FF2B5EF4-FFF2-40B4-BE49-F238E27FC236}">
                <a16:creationId xmlns:a16="http://schemas.microsoft.com/office/drawing/2014/main" id="{8ABCFEAE-D566-4B5D-8A3D-4C50FCEC1643}"/>
              </a:ext>
            </a:extLst>
          </p:cNvPr>
          <p:cNvSpPr txBox="1"/>
          <p:nvPr/>
        </p:nvSpPr>
        <p:spPr>
          <a:xfrm>
            <a:off x="8515014" y="5858799"/>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2">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pic>
        <p:nvPicPr>
          <p:cNvPr id="10244" name="Picture 4" descr="Intel claims world's highest-performing mobile processor | AppleInsider">
            <a:extLst>
              <a:ext uri="{FF2B5EF4-FFF2-40B4-BE49-F238E27FC236}">
                <a16:creationId xmlns:a16="http://schemas.microsoft.com/office/drawing/2014/main" id="{64315955-CED9-4F8B-88D9-AD47CC9A3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594" y="2603903"/>
            <a:ext cx="3394213" cy="283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148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9477208"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 Dispone de dos núcleos de ejecución lo cual hace de este procesador especial para las aplicaciones de subprocesos múltiples y para multitarea. Puede ejecutar varias aplicaciones exigentes simultáneamente, como juegos con gráficos potentes o programas que requieran muchos cálculos.</a:t>
            </a:r>
          </a:p>
          <a:p>
            <a:pPr marL="0" indent="0" algn="just">
              <a:buNone/>
            </a:pPr>
            <a:r>
              <a:rPr lang="es-MX" sz="2000" dirty="0">
                <a:solidFill>
                  <a:schemeClr val="tx1"/>
                </a:solidFill>
              </a:rPr>
              <a:t>El Core </a:t>
            </a:r>
            <a:r>
              <a:rPr lang="es-MX" sz="2000" dirty="0" err="1">
                <a:solidFill>
                  <a:schemeClr val="tx1"/>
                </a:solidFill>
              </a:rPr>
              <a:t>Duo</a:t>
            </a:r>
            <a:r>
              <a:rPr lang="es-MX" sz="2000" dirty="0">
                <a:solidFill>
                  <a:schemeClr val="tx1"/>
                </a:solidFill>
              </a:rPr>
              <a:t> contiene 151 millones de transistores, incluyendo a la memoria caché de 2MiB. El núcleo de ejecución del procesador contiene un pipeline de 12 etapas con velocidades previstas de ejecución entre 1,06 y 2,50 GHz.</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sp>
        <p:nvSpPr>
          <p:cNvPr id="8" name="Rectángulo: esquinas redondeadas 7">
            <a:extLst>
              <a:ext uri="{FF2B5EF4-FFF2-40B4-BE49-F238E27FC236}">
                <a16:creationId xmlns:a16="http://schemas.microsoft.com/office/drawing/2014/main" id="{66C408D0-C461-43B9-89D0-0FA6B06F6787}"/>
              </a:ext>
            </a:extLst>
          </p:cNvPr>
          <p:cNvSpPr/>
          <p:nvPr/>
        </p:nvSpPr>
        <p:spPr>
          <a:xfrm>
            <a:off x="581192" y="4703224"/>
            <a:ext cx="9477208" cy="928990"/>
          </a:xfrm>
          <a:prstGeom prst="round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just"/>
            <a:r>
              <a:rPr lang="es-MX" sz="2000" b="1" dirty="0"/>
              <a:t>Aclaración: </a:t>
            </a:r>
            <a:r>
              <a:rPr lang="es-MX" sz="2000" dirty="0"/>
              <a:t>Se suelen confundir tanto Pentium D como Pentium Dual-Core llamándolos erróneamente Core </a:t>
            </a:r>
            <a:r>
              <a:rPr lang="es-MX" sz="2000" dirty="0" err="1"/>
              <a:t>Duo</a:t>
            </a:r>
            <a:r>
              <a:rPr lang="es-MX" sz="2000" dirty="0"/>
              <a:t>. Esto no debe ser así, ya que si bien estos procesadores son de doble núcleo, las arquitecturas de estos son muy distintas. </a:t>
            </a: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CORE DUO</a:t>
            </a:r>
          </a:p>
        </p:txBody>
      </p:sp>
      <p:sp>
        <p:nvSpPr>
          <p:cNvPr id="5" name="CuadroTexto 4">
            <a:extLst>
              <a:ext uri="{FF2B5EF4-FFF2-40B4-BE49-F238E27FC236}">
                <a16:creationId xmlns:a16="http://schemas.microsoft.com/office/drawing/2014/main" id="{8ABCFEAE-D566-4B5D-8A3D-4C50FCEC1643}"/>
              </a:ext>
            </a:extLst>
          </p:cNvPr>
          <p:cNvSpPr txBox="1"/>
          <p:nvPr/>
        </p:nvSpPr>
        <p:spPr>
          <a:xfrm>
            <a:off x="8515014" y="5858799"/>
            <a:ext cx="3095793" cy="400110"/>
          </a:xfrm>
          <a:prstGeom prst="rect">
            <a:avLst/>
          </a:prstGeom>
          <a:noFill/>
        </p:spPr>
        <p:txBody>
          <a:bodyPr wrap="square" rtlCol="0">
            <a:spAutoFit/>
          </a:bodyPr>
          <a:lstStyle/>
          <a:p>
            <a:r>
              <a:rPr lang="es-MX" sz="2000" i="1" dirty="0">
                <a:hlinkClick r:id="rId2"/>
              </a:rPr>
              <a:t>Ver modelos y especificaciones</a:t>
            </a:r>
            <a:endParaRPr lang="es-MX" sz="2000" i="1" dirty="0"/>
          </a:p>
        </p:txBody>
      </p:sp>
      <p:pic>
        <p:nvPicPr>
          <p:cNvPr id="11266" name="Picture 2" descr="Caída de precios de procesadores Intel Core Duo">
            <a:extLst>
              <a:ext uri="{FF2B5EF4-FFF2-40B4-BE49-F238E27FC236}">
                <a16:creationId xmlns:a16="http://schemas.microsoft.com/office/drawing/2014/main" id="{794152EA-1A0F-4573-B074-C8A1FAF466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74"/>
          <a:stretch/>
        </p:blipFill>
        <p:spPr bwMode="auto">
          <a:xfrm>
            <a:off x="10151712" y="4250056"/>
            <a:ext cx="1459095" cy="138215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os Procesadores - Monografias.com">
            <a:extLst>
              <a:ext uri="{FF2B5EF4-FFF2-40B4-BE49-F238E27FC236}">
                <a16:creationId xmlns:a16="http://schemas.microsoft.com/office/drawing/2014/main" id="{F6E79698-FAA3-40E9-A672-A7F5751A3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5470" y="2180496"/>
            <a:ext cx="1351577" cy="157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030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Core 2 </a:t>
            </a:r>
            <a:r>
              <a:rPr lang="es-MX" sz="2000" dirty="0" err="1">
                <a:solidFill>
                  <a:schemeClr val="tx1"/>
                </a:solidFill>
              </a:rPr>
              <a:t>Duo</a:t>
            </a:r>
            <a:r>
              <a:rPr lang="es-MX" sz="2000" dirty="0">
                <a:solidFill>
                  <a:schemeClr val="tx1"/>
                </a:solidFill>
              </a:rPr>
              <a:t> fue el contraataque de Intel contra los procesadores Athlon X2 y Opteron de AMD, que tuvieron un gran éxito en ese momento. La microarquitectura Core se lanzó con el Conroe de 65 nm (serie Core 2 </a:t>
            </a:r>
            <a:r>
              <a:rPr lang="es-MX" sz="2000" dirty="0" err="1">
                <a:solidFill>
                  <a:schemeClr val="tx1"/>
                </a:solidFill>
              </a:rPr>
              <a:t>Duo</a:t>
            </a:r>
            <a:r>
              <a:rPr lang="es-MX" sz="2000" dirty="0">
                <a:solidFill>
                  <a:schemeClr val="tx1"/>
                </a:solidFill>
              </a:rPr>
              <a:t> E-6000) en el escritorio, </a:t>
            </a:r>
            <a:r>
              <a:rPr lang="es-MX" sz="2000" dirty="0" err="1">
                <a:solidFill>
                  <a:schemeClr val="tx1"/>
                </a:solidFill>
              </a:rPr>
              <a:t>Merom</a:t>
            </a:r>
            <a:r>
              <a:rPr lang="es-MX" sz="2000" dirty="0">
                <a:solidFill>
                  <a:schemeClr val="tx1"/>
                </a:solidFill>
              </a:rPr>
              <a:t> en el lado móvil (serie Core 2 </a:t>
            </a:r>
            <a:r>
              <a:rPr lang="es-MX" sz="2000" dirty="0" err="1">
                <a:solidFill>
                  <a:schemeClr val="tx1"/>
                </a:solidFill>
              </a:rPr>
              <a:t>Duo</a:t>
            </a:r>
            <a:r>
              <a:rPr lang="es-MX" sz="2000" dirty="0">
                <a:solidFill>
                  <a:schemeClr val="tx1"/>
                </a:solidFill>
              </a:rPr>
              <a:t> T7000) y </a:t>
            </a:r>
            <a:r>
              <a:rPr lang="es-MX" sz="2000" dirty="0" err="1">
                <a:solidFill>
                  <a:schemeClr val="tx1"/>
                </a:solidFill>
              </a:rPr>
              <a:t>Woodcrest</a:t>
            </a:r>
            <a:r>
              <a:rPr lang="es-MX" sz="2000" dirty="0">
                <a:solidFill>
                  <a:schemeClr val="tx1"/>
                </a:solidFill>
              </a:rPr>
              <a:t> en el mercado de servidores (serie Xeon 5100). Siguió rápidamente con versiones de cuatro núcleos (serie </a:t>
            </a:r>
            <a:r>
              <a:rPr lang="es-MX" sz="2000" dirty="0" err="1">
                <a:solidFill>
                  <a:schemeClr val="tx1"/>
                </a:solidFill>
              </a:rPr>
              <a:t>Kentsfield</a:t>
            </a:r>
            <a:r>
              <a:rPr lang="es-MX" sz="2000" dirty="0">
                <a:solidFill>
                  <a:schemeClr val="tx1"/>
                </a:solidFill>
              </a:rPr>
              <a:t> Core 2 </a:t>
            </a:r>
            <a:r>
              <a:rPr lang="es-MX" sz="2000" dirty="0" err="1">
                <a:solidFill>
                  <a:schemeClr val="tx1"/>
                </a:solidFill>
              </a:rPr>
              <a:t>Quad</a:t>
            </a:r>
            <a:r>
              <a:rPr lang="es-MX" sz="2000" dirty="0">
                <a:solidFill>
                  <a:schemeClr val="tx1"/>
                </a:solidFill>
              </a:rPr>
              <a:t> para el escritorio, serie </a:t>
            </a:r>
            <a:r>
              <a:rPr lang="es-MX" sz="2000" dirty="0" err="1">
                <a:solidFill>
                  <a:schemeClr val="tx1"/>
                </a:solidFill>
              </a:rPr>
              <a:t>Clovertown</a:t>
            </a:r>
            <a:r>
              <a:rPr lang="es-MX" sz="2000" dirty="0">
                <a:solidFill>
                  <a:schemeClr val="tx1"/>
                </a:solidFill>
              </a:rPr>
              <a:t> Xeon 5300 para servidores). Conroe se lanzó con 1.2 GHz a velocidades de reloj de 3 GHz y un chip con 291 m de transistores.</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200" dirty="0">
              <a:solidFill>
                <a:schemeClr val="tx1"/>
              </a:solidFill>
            </a:endParaRPr>
          </a:p>
          <a:p>
            <a:pPr marL="0" indent="0" algn="just">
              <a:buNone/>
            </a:pPr>
            <a:endParaRPr lang="es-MX" sz="2200" dirty="0">
              <a:solidFill>
                <a:schemeClr val="tx1"/>
              </a:solidFill>
            </a:endParaRP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CORE 2 DUO</a:t>
            </a:r>
          </a:p>
        </p:txBody>
      </p:sp>
      <p:grpSp>
        <p:nvGrpSpPr>
          <p:cNvPr id="3" name="Grupo 2">
            <a:extLst>
              <a:ext uri="{FF2B5EF4-FFF2-40B4-BE49-F238E27FC236}">
                <a16:creationId xmlns:a16="http://schemas.microsoft.com/office/drawing/2014/main" id="{D6F1DB2E-E2F0-4AA8-B7A7-A0CAC1AE6E2E}"/>
              </a:ext>
            </a:extLst>
          </p:cNvPr>
          <p:cNvGrpSpPr/>
          <p:nvPr/>
        </p:nvGrpSpPr>
        <p:grpSpPr>
          <a:xfrm>
            <a:off x="2575310" y="4140145"/>
            <a:ext cx="7041377" cy="1718654"/>
            <a:chOff x="4569430" y="4140145"/>
            <a:chExt cx="7041377" cy="1718654"/>
          </a:xfrm>
        </p:grpSpPr>
        <p:pic>
          <p:nvPicPr>
            <p:cNvPr id="13316" name="Picture 4" descr="Intel Vs. AMD: continúa la guerra de procesadores | RPP Noticias">
              <a:extLst>
                <a:ext uri="{FF2B5EF4-FFF2-40B4-BE49-F238E27FC236}">
                  <a16:creationId xmlns:a16="http://schemas.microsoft.com/office/drawing/2014/main" id="{22C3E92F-4CED-4EA6-97E8-780CBB01A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9430" y="4140145"/>
              <a:ext cx="3053138" cy="171865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4089D29-FA67-4101-8EA7-D842F70BC445}"/>
                </a:ext>
              </a:extLst>
            </p:cNvPr>
            <p:cNvSpPr txBox="1"/>
            <p:nvPr/>
          </p:nvSpPr>
          <p:spPr>
            <a:xfrm>
              <a:off x="7739270" y="4491640"/>
              <a:ext cx="3871537" cy="1015663"/>
            </a:xfrm>
            <a:prstGeom prst="rect">
              <a:avLst/>
            </a:prstGeom>
            <a:noFill/>
          </p:spPr>
          <p:txBody>
            <a:bodyPr wrap="square" rtlCol="0">
              <a:spAutoFit/>
            </a:bodyPr>
            <a:lstStyle/>
            <a:p>
              <a:pPr algn="just"/>
              <a:r>
                <a:rPr lang="es-MX" sz="2000" i="1" dirty="0">
                  <a:solidFill>
                    <a:schemeClr val="accent1"/>
                  </a:solidFill>
                </a:rPr>
                <a:t>El procesador Core 2 </a:t>
              </a:r>
              <a:r>
                <a:rPr lang="es-MX" sz="2000" i="1" dirty="0" err="1">
                  <a:solidFill>
                    <a:schemeClr val="accent1"/>
                  </a:solidFill>
                </a:rPr>
                <a:t>Duo</a:t>
              </a:r>
              <a:r>
                <a:rPr lang="es-MX" sz="2000" i="1" dirty="0">
                  <a:solidFill>
                    <a:schemeClr val="accent1"/>
                  </a:solidFill>
                </a:rPr>
                <a:t> recuperó el liderazgo en rendimiento sobre AMD en 2006.</a:t>
              </a:r>
            </a:p>
          </p:txBody>
        </p:sp>
      </p:grpSp>
      <p:sp>
        <p:nvSpPr>
          <p:cNvPr id="7" name="CuadroTexto 6">
            <a:extLst>
              <a:ext uri="{FF2B5EF4-FFF2-40B4-BE49-F238E27FC236}">
                <a16:creationId xmlns:a16="http://schemas.microsoft.com/office/drawing/2014/main" id="{00FDE8D2-3CB1-4E54-9416-796EC8AEE7C5}"/>
              </a:ext>
            </a:extLst>
          </p:cNvPr>
          <p:cNvSpPr txBox="1"/>
          <p:nvPr/>
        </p:nvSpPr>
        <p:spPr>
          <a:xfrm>
            <a:off x="8515014" y="5858799"/>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3">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spTree>
    <p:extLst>
      <p:ext uri="{BB962C8B-B14F-4D97-AF65-F5344CB8AC3E}">
        <p14:creationId xmlns:p14="http://schemas.microsoft.com/office/powerpoint/2010/main" val="1092963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Nuevos Intel Core i3, i5 e i7, procesadores para sobremesa">
            <a:extLst>
              <a:ext uri="{FF2B5EF4-FFF2-40B4-BE49-F238E27FC236}">
                <a16:creationId xmlns:a16="http://schemas.microsoft.com/office/drawing/2014/main" id="{D84AB38B-E389-4F13-94F5-8F525D120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4770" y="4391831"/>
            <a:ext cx="4582459" cy="1586236"/>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200" dirty="0">
                <a:solidFill>
                  <a:schemeClr val="tx1"/>
                </a:solidFill>
              </a:rPr>
              <a:t>Los procesadores Intel Core-i3, i5 e i7 se lanzaron con la microarquitectura Nehalem y el proceso de producción de 45 nm de la compañía en 2008. La arquitectura se escaló a 32 nm (</a:t>
            </a:r>
            <a:r>
              <a:rPr lang="es-MX" sz="2200" dirty="0" err="1">
                <a:solidFill>
                  <a:schemeClr val="tx1"/>
                </a:solidFill>
              </a:rPr>
              <a:t>Westmere</a:t>
            </a:r>
            <a:r>
              <a:rPr lang="es-MX" sz="2200" dirty="0">
                <a:solidFill>
                  <a:schemeClr val="tx1"/>
                </a:solidFill>
              </a:rPr>
              <a:t>) en 2010. </a:t>
            </a:r>
            <a:r>
              <a:rPr lang="es-MX" sz="2200" dirty="0" err="1">
                <a:solidFill>
                  <a:schemeClr val="tx1"/>
                </a:solidFill>
              </a:rPr>
              <a:t>Westmere</a:t>
            </a:r>
            <a:r>
              <a:rPr lang="es-MX" sz="2200" dirty="0">
                <a:solidFill>
                  <a:schemeClr val="tx1"/>
                </a:solidFill>
              </a:rPr>
              <a:t> escaló hasta ocho núcleos, hasta 3,33 GHz de velocidad de reloj y hasta 2,3 mil millones de transistores.</a:t>
            </a:r>
          </a:p>
          <a:p>
            <a:pPr marL="0" indent="0" algn="just">
              <a:buNone/>
            </a:pPr>
            <a:r>
              <a:rPr lang="es-MX" sz="2200" dirty="0" err="1">
                <a:solidFill>
                  <a:schemeClr val="tx1"/>
                </a:solidFill>
              </a:rPr>
              <a:t>Westmere</a:t>
            </a:r>
            <a:r>
              <a:rPr lang="es-MX" sz="2200" dirty="0">
                <a:solidFill>
                  <a:schemeClr val="tx1"/>
                </a:solidFill>
              </a:rPr>
              <a:t> fue reemplazado efectivamente por la arquitectura Sandy Bridge de 32 nm en 2011, que se redujo en 2012 a 22 nm en la generación </a:t>
            </a:r>
            <a:r>
              <a:rPr lang="es-MX" sz="2200" dirty="0" err="1">
                <a:solidFill>
                  <a:schemeClr val="tx1"/>
                </a:solidFill>
              </a:rPr>
              <a:t>Ivy</a:t>
            </a:r>
            <a:r>
              <a:rPr lang="es-MX" sz="2200" dirty="0">
                <a:solidFill>
                  <a:schemeClr val="tx1"/>
                </a:solidFill>
              </a:rPr>
              <a:t> Bridge (1.400 millones de transistores para procesadores de 4 núcleos).</a:t>
            </a:r>
          </a:p>
          <a:p>
            <a:pPr marL="0" indent="0" algn="just">
              <a:buNone/>
            </a:pPr>
            <a:endParaRPr lang="es-MX" sz="2200" dirty="0">
              <a:solidFill>
                <a:schemeClr val="tx1"/>
              </a:solidFill>
            </a:endParaRPr>
          </a:p>
          <a:p>
            <a:pPr marL="0" indent="0" algn="just">
              <a:buNone/>
            </a:pPr>
            <a:endParaRPr lang="es-MX" sz="2200" dirty="0">
              <a:solidFill>
                <a:schemeClr val="tx1"/>
              </a:solidFill>
            </a:endParaRPr>
          </a:p>
          <a:p>
            <a:pPr marL="0" indent="0" algn="just">
              <a:buNone/>
            </a:pPr>
            <a:endParaRPr lang="es-MX" sz="2000" dirty="0">
              <a:solidFill>
                <a:schemeClr val="tx1"/>
              </a:solidFill>
            </a:endParaRP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CORE </a:t>
            </a:r>
            <a:r>
              <a:rPr lang="es-MX" sz="5400" cap="none" dirty="0"/>
              <a:t>i</a:t>
            </a:r>
            <a:r>
              <a:rPr lang="es-MX" sz="5400" dirty="0"/>
              <a:t>-SERIES</a:t>
            </a:r>
          </a:p>
        </p:txBody>
      </p:sp>
    </p:spTree>
    <p:extLst>
      <p:ext uri="{BB962C8B-B14F-4D97-AF65-F5344CB8AC3E}">
        <p14:creationId xmlns:p14="http://schemas.microsoft.com/office/powerpoint/2010/main" val="394655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Intel BX80684I38100 Processor 8th Gen Core i3-8100: Amazon.com.mx:  Electrónicos">
            <a:extLst>
              <a:ext uri="{FF2B5EF4-FFF2-40B4-BE49-F238E27FC236}">
                <a16:creationId xmlns:a16="http://schemas.microsoft.com/office/drawing/2014/main" id="{872A453F-2A36-4041-B6E4-99B63BFD5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7109" y="2180496"/>
            <a:ext cx="3383698" cy="3648009"/>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3" y="2180496"/>
            <a:ext cx="7191208"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Los procesadores Core i3 llegaron al mercado como una solución que supo aprovechar la transición que se produjo durante el salto de las configuraciones de dos núcleos a las de cuatro núcleos. Intel supo aprovechar esa realidad y diferenció a los procesadores Core i3 integrando configuraciones de dos núcleos y cuatro hilos, gracias a la tecnología </a:t>
            </a:r>
            <a:r>
              <a:rPr lang="es-MX" sz="2000" dirty="0" err="1">
                <a:solidFill>
                  <a:schemeClr val="tx1"/>
                </a:solidFill>
              </a:rPr>
              <a:t>HyperThreading</a:t>
            </a:r>
            <a:r>
              <a:rPr lang="es-MX" sz="2000" dirty="0">
                <a:solidFill>
                  <a:schemeClr val="tx1"/>
                </a:solidFill>
              </a:rPr>
              <a:t>. Esto los convertía en una solución de gama baja que podía ofrecer un buen rendimiento. Son económicos y potentes, una realidad que se mantuvo sin cambios durante muchos años.</a:t>
            </a:r>
          </a:p>
          <a:p>
            <a:pPr marL="0" indent="0" algn="just">
              <a:buNone/>
            </a:pPr>
            <a:endParaRPr lang="es-MX" sz="2000" dirty="0">
              <a:solidFill>
                <a:schemeClr val="tx1"/>
              </a:solidFill>
            </a:endParaRP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CORE </a:t>
            </a:r>
            <a:r>
              <a:rPr lang="es-MX" sz="5400" cap="none" dirty="0"/>
              <a:t>i</a:t>
            </a:r>
            <a:r>
              <a:rPr lang="es-MX" sz="5400" dirty="0"/>
              <a:t>3</a:t>
            </a:r>
          </a:p>
        </p:txBody>
      </p:sp>
      <p:sp>
        <p:nvSpPr>
          <p:cNvPr id="5" name="CuadroTexto 4">
            <a:extLst>
              <a:ext uri="{FF2B5EF4-FFF2-40B4-BE49-F238E27FC236}">
                <a16:creationId xmlns:a16="http://schemas.microsoft.com/office/drawing/2014/main" id="{12FCD422-8384-4615-927A-176E52BF09DE}"/>
              </a:ext>
            </a:extLst>
          </p:cNvPr>
          <p:cNvSpPr txBox="1"/>
          <p:nvPr/>
        </p:nvSpPr>
        <p:spPr>
          <a:xfrm>
            <a:off x="8515014" y="5858799"/>
            <a:ext cx="3095793" cy="400110"/>
          </a:xfrm>
          <a:prstGeom prst="rect">
            <a:avLst/>
          </a:prstGeom>
          <a:noFill/>
        </p:spPr>
        <p:txBody>
          <a:bodyPr wrap="square" rtlCol="0">
            <a:spAutoFit/>
          </a:bodyPr>
          <a:lstStyle/>
          <a:p>
            <a:r>
              <a:rPr lang="es-MX" sz="2000" i="1" dirty="0">
                <a:solidFill>
                  <a:srgbClr val="828282"/>
                </a:solidFill>
                <a:hlinkClick r:id="rId3">
                  <a:extLst>
                    <a:ext uri="{A12FA001-AC4F-418D-AE19-62706E023703}">
                      <ahyp:hlinkClr xmlns:ahyp="http://schemas.microsoft.com/office/drawing/2018/hyperlinkcolor" val="tx"/>
                    </a:ext>
                  </a:extLst>
                </a:hlinkClick>
              </a:rPr>
              <a:t>Ver modelos y </a:t>
            </a:r>
            <a:r>
              <a:rPr lang="es-MX" sz="2000" i="1" dirty="0">
                <a:solidFill>
                  <a:schemeClr val="tx1">
                    <a:lumMod val="50000"/>
                    <a:lumOff val="50000"/>
                  </a:schemeClr>
                </a:solidFill>
                <a:hlinkClick r:id="rId3">
                  <a:extLst>
                    <a:ext uri="{A12FA001-AC4F-418D-AE19-62706E023703}">
                      <ahyp:hlinkClr xmlns:ahyp="http://schemas.microsoft.com/office/drawing/2018/hyperlinkcolor" val="tx"/>
                    </a:ext>
                  </a:extLst>
                </a:hlinkClick>
              </a:rPr>
              <a:t>especificaciones</a:t>
            </a:r>
            <a:endParaRPr lang="es-MX" sz="2000" i="1" dirty="0">
              <a:solidFill>
                <a:schemeClr val="tx1">
                  <a:lumMod val="50000"/>
                  <a:lumOff val="50000"/>
                </a:schemeClr>
              </a:solidFill>
            </a:endParaRPr>
          </a:p>
        </p:txBody>
      </p:sp>
    </p:spTree>
    <p:extLst>
      <p:ext uri="{BB962C8B-B14F-4D97-AF65-F5344CB8AC3E}">
        <p14:creationId xmlns:p14="http://schemas.microsoft.com/office/powerpoint/2010/main" val="145644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4419599" y="2180495"/>
            <a:ext cx="7191208"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Con los Core i5 damos el salto a la gama media. Esta línea, como la anterior, ha pasado por una importante transición que ha estado motivada por el creciente aprovechamiento de los procesadores de más de cuatro núcleos.</a:t>
            </a:r>
          </a:p>
          <a:p>
            <a:pPr marL="0" indent="0" algn="just">
              <a:buNone/>
            </a:pPr>
            <a:r>
              <a:rPr lang="es-MX" sz="2000" dirty="0">
                <a:solidFill>
                  <a:schemeClr val="tx1"/>
                </a:solidFill>
              </a:rPr>
              <a:t>Desde sus orígenes los procesadores Core i5 han estado configurados, salvo contadas excepciones, con cuatro núcleos y cuatro hilos. Esto, unido a un precio ajustado y a la integración del modo turbo, los convirtió en la opción favorita de los usuarios que querían asegurar una experiencia óptima tanto a corto como a medio y largo plazo sin tener que hacer una inversión desmedida.</a:t>
            </a:r>
            <a:endParaRPr lang="es-MX" dirty="0">
              <a:solidFill>
                <a:schemeClr val="tx1"/>
              </a:solidFill>
            </a:endParaRP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CORE </a:t>
            </a:r>
            <a:r>
              <a:rPr lang="es-MX" sz="5400" cap="none" dirty="0"/>
              <a:t>i</a:t>
            </a:r>
            <a:r>
              <a:rPr lang="es-MX" sz="5400" dirty="0"/>
              <a:t>5</a:t>
            </a:r>
          </a:p>
        </p:txBody>
      </p:sp>
      <p:pic>
        <p:nvPicPr>
          <p:cNvPr id="16386" name="Picture 2" descr="Intel i5-8400 - Procesador Core (9M Cache, up to 4.00 GHz): Amazon.com.mx:  Electrónicos">
            <a:extLst>
              <a:ext uri="{FF2B5EF4-FFF2-40B4-BE49-F238E27FC236}">
                <a16:creationId xmlns:a16="http://schemas.microsoft.com/office/drawing/2014/main" id="{6FF4FB86-CC7C-40A3-A683-A774E9140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483" y="2180496"/>
            <a:ext cx="3383698" cy="367830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F1DB5641-6DA3-4CBA-9601-3CA26D05764C}"/>
              </a:ext>
            </a:extLst>
          </p:cNvPr>
          <p:cNvSpPr txBox="1"/>
          <p:nvPr/>
        </p:nvSpPr>
        <p:spPr>
          <a:xfrm>
            <a:off x="8515014" y="5858798"/>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3">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spTree>
    <p:extLst>
      <p:ext uri="{BB962C8B-B14F-4D97-AF65-F5344CB8AC3E}">
        <p14:creationId xmlns:p14="http://schemas.microsoft.com/office/powerpoint/2010/main" val="2113303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ntel, Procesador Core i7-8700, 8th Gen, BX80684I78700: Amazon.com.mx:  Electrónicos">
            <a:extLst>
              <a:ext uri="{FF2B5EF4-FFF2-40B4-BE49-F238E27FC236}">
                <a16:creationId xmlns:a16="http://schemas.microsoft.com/office/drawing/2014/main" id="{0176A510-E53B-421D-B169-0E1FC1F07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731" y="2180495"/>
            <a:ext cx="3387076" cy="3648010"/>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3" y="2180496"/>
            <a:ext cx="7191208"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Los procesadores Intel Core i7 eran los más potentes del catálogo de consumo general. Los Core i7 dentro del mercado de consumo general para </a:t>
            </a:r>
            <a:r>
              <a:rPr lang="es-MX" sz="2000" dirty="0" err="1">
                <a:solidFill>
                  <a:schemeClr val="tx1"/>
                </a:solidFill>
              </a:rPr>
              <a:t>PCs</a:t>
            </a:r>
            <a:r>
              <a:rPr lang="es-MX" sz="2000" dirty="0">
                <a:solidFill>
                  <a:schemeClr val="tx1"/>
                </a:solidFill>
              </a:rPr>
              <a:t> de escritorio han tenido cuatro núcleos, como los Core i5, pero se han diferenciado de ellos a través de la tecnología </a:t>
            </a:r>
            <a:r>
              <a:rPr lang="es-MX" sz="2000" dirty="0" err="1">
                <a:solidFill>
                  <a:schemeClr val="tx1"/>
                </a:solidFill>
              </a:rPr>
              <a:t>HyperThreading</a:t>
            </a:r>
            <a:r>
              <a:rPr lang="es-MX" sz="2000" dirty="0">
                <a:solidFill>
                  <a:schemeClr val="tx1"/>
                </a:solidFill>
              </a:rPr>
              <a:t>, que les ha permitido manejar ocho hilos. </a:t>
            </a:r>
          </a:p>
          <a:p>
            <a:pPr marL="0" indent="0" algn="just">
              <a:buNone/>
            </a:pPr>
            <a:r>
              <a:rPr lang="es-MX" sz="2000" dirty="0">
                <a:solidFill>
                  <a:schemeClr val="tx1"/>
                </a:solidFill>
              </a:rPr>
              <a:t>Su rendimiento es prácticamente idéntico porque, como dijimos, estos no podían aprovechar el potencial de procesadores con más de cuatro núcleos-hilos. La diferencia de precio entre ambos es, sin embargo, muy elevada. </a:t>
            </a: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CORE </a:t>
            </a:r>
            <a:r>
              <a:rPr lang="es-MX" sz="5400" cap="none" dirty="0"/>
              <a:t>i</a:t>
            </a:r>
            <a:r>
              <a:rPr lang="es-MX" sz="5400" dirty="0"/>
              <a:t>7</a:t>
            </a:r>
          </a:p>
        </p:txBody>
      </p:sp>
      <p:sp>
        <p:nvSpPr>
          <p:cNvPr id="5" name="CuadroTexto 4">
            <a:extLst>
              <a:ext uri="{FF2B5EF4-FFF2-40B4-BE49-F238E27FC236}">
                <a16:creationId xmlns:a16="http://schemas.microsoft.com/office/drawing/2014/main" id="{630F9619-DE3F-45B7-B664-7C3E67D1CE33}"/>
              </a:ext>
            </a:extLst>
          </p:cNvPr>
          <p:cNvSpPr txBox="1"/>
          <p:nvPr/>
        </p:nvSpPr>
        <p:spPr>
          <a:xfrm>
            <a:off x="8515014" y="5858799"/>
            <a:ext cx="3095793" cy="400110"/>
          </a:xfrm>
          <a:prstGeom prst="rect">
            <a:avLst/>
          </a:prstGeom>
          <a:noFill/>
        </p:spPr>
        <p:txBody>
          <a:bodyPr wrap="square" rtlCol="0">
            <a:spAutoFit/>
          </a:bodyPr>
          <a:lstStyle/>
          <a:p>
            <a:r>
              <a:rPr lang="es-MX" sz="2000" i="1" dirty="0">
                <a:hlinkClick r:id="rId3"/>
              </a:rPr>
              <a:t>Ver modelos y especificaciones</a:t>
            </a:r>
            <a:endParaRPr lang="es-MX" sz="2000" i="1" dirty="0"/>
          </a:p>
        </p:txBody>
      </p:sp>
    </p:spTree>
    <p:extLst>
      <p:ext uri="{BB962C8B-B14F-4D97-AF65-F5344CB8AC3E}">
        <p14:creationId xmlns:p14="http://schemas.microsoft.com/office/powerpoint/2010/main" val="1462835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2818619" y="2180496"/>
            <a:ext cx="8792189"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endParaRPr lang="es-MX" sz="2000" dirty="0">
              <a:solidFill>
                <a:schemeClr val="tx1"/>
              </a:solidFill>
            </a:endParaRPr>
          </a:p>
          <a:p>
            <a:pPr marL="0" indent="0" algn="just">
              <a:buNone/>
            </a:pPr>
            <a:r>
              <a:rPr lang="es-MX" sz="2000" dirty="0" err="1">
                <a:solidFill>
                  <a:schemeClr val="tx1"/>
                </a:solidFill>
              </a:rPr>
              <a:t>Atom</a:t>
            </a:r>
            <a:r>
              <a:rPr lang="es-MX" sz="2000" dirty="0">
                <a:solidFill>
                  <a:schemeClr val="tx1"/>
                </a:solidFill>
              </a:rPr>
              <a:t> se lanzó en 2008 como un procesador diseñado para alimentar dispositivos móviles de Internet y </a:t>
            </a:r>
            <a:r>
              <a:rPr lang="es-MX" sz="2000" dirty="0" err="1">
                <a:solidFill>
                  <a:schemeClr val="tx1"/>
                </a:solidFill>
              </a:rPr>
              <a:t>nettops</a:t>
            </a:r>
            <a:r>
              <a:rPr lang="es-MX" sz="2000" dirty="0">
                <a:solidFill>
                  <a:schemeClr val="tx1"/>
                </a:solidFill>
              </a:rPr>
              <a:t>. El chip único inicial de 45 nm se vendió en un paquete con un chipset y una potencia de diseño térmico tan baja como 0,65 vatios. A medida que las netbooks se hicieron populares rápidamente en 2008, el núcleo </a:t>
            </a:r>
            <a:r>
              <a:rPr lang="es-MX" sz="2000" dirty="0" err="1">
                <a:solidFill>
                  <a:schemeClr val="tx1"/>
                </a:solidFill>
              </a:rPr>
              <a:t>Diamondville</a:t>
            </a:r>
            <a:r>
              <a:rPr lang="es-MX" sz="2000" dirty="0">
                <a:solidFill>
                  <a:schemeClr val="tx1"/>
                </a:solidFill>
              </a:rPr>
              <a:t> (series N200 y N300) de menor eficiencia energética se vendió en unidades mucho mayores que el núcleo </a:t>
            </a:r>
            <a:r>
              <a:rPr lang="es-MX" sz="2000" dirty="0" err="1">
                <a:solidFill>
                  <a:schemeClr val="tx1"/>
                </a:solidFill>
              </a:rPr>
              <a:t>Silverthorne</a:t>
            </a:r>
            <a:r>
              <a:rPr lang="es-MX" sz="2000" dirty="0">
                <a:solidFill>
                  <a:schemeClr val="tx1"/>
                </a:solidFill>
              </a:rPr>
              <a:t> (serie Z500), que Intel imaginó que sería su competidor en el mercado de los </a:t>
            </a:r>
            <a:r>
              <a:rPr lang="es-MX" sz="2000" dirty="0" err="1">
                <a:solidFill>
                  <a:schemeClr val="tx1"/>
                </a:solidFill>
              </a:rPr>
              <a:t>ultramóviles</a:t>
            </a:r>
            <a:r>
              <a:rPr lang="es-MX" sz="2000" dirty="0">
                <a:solidFill>
                  <a:schemeClr val="tx1"/>
                </a:solidFill>
              </a:rPr>
              <a:t>.</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ATOM</a:t>
            </a:r>
          </a:p>
        </p:txBody>
      </p:sp>
      <p:sp>
        <p:nvSpPr>
          <p:cNvPr id="3" name="CuadroTexto 2">
            <a:extLst>
              <a:ext uri="{FF2B5EF4-FFF2-40B4-BE49-F238E27FC236}">
                <a16:creationId xmlns:a16="http://schemas.microsoft.com/office/drawing/2014/main" id="{D4FCAFFC-92EB-4F70-AF74-328D9A354476}"/>
              </a:ext>
            </a:extLst>
          </p:cNvPr>
          <p:cNvSpPr txBox="1"/>
          <p:nvPr/>
        </p:nvSpPr>
        <p:spPr>
          <a:xfrm>
            <a:off x="8515014" y="5858799"/>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2">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pic>
        <p:nvPicPr>
          <p:cNvPr id="18434" name="Picture 2" descr="Intel Atom - Wikipedia, la enciclopedia libre">
            <a:extLst>
              <a:ext uri="{FF2B5EF4-FFF2-40B4-BE49-F238E27FC236}">
                <a16:creationId xmlns:a16="http://schemas.microsoft.com/office/drawing/2014/main" id="{D4AA0C4C-1E13-4FBD-807C-56EAA6DA0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20" y="2491409"/>
            <a:ext cx="2126999" cy="2126999"/>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a:extLst>
              <a:ext uri="{FF2B5EF4-FFF2-40B4-BE49-F238E27FC236}">
                <a16:creationId xmlns:a16="http://schemas.microsoft.com/office/drawing/2014/main" id="{B81900A2-5212-451E-8747-78C856757B18}"/>
              </a:ext>
            </a:extLst>
          </p:cNvPr>
          <p:cNvSpPr txBox="1">
            <a:spLocks/>
          </p:cNvSpPr>
          <p:nvPr/>
        </p:nvSpPr>
        <p:spPr>
          <a:xfrm>
            <a:off x="581192" y="4466495"/>
            <a:ext cx="11029616" cy="107208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El </a:t>
            </a:r>
            <a:r>
              <a:rPr lang="es-MX" sz="2000" dirty="0" err="1">
                <a:solidFill>
                  <a:schemeClr val="tx1"/>
                </a:solidFill>
              </a:rPr>
              <a:t>Atom</a:t>
            </a:r>
            <a:r>
              <a:rPr lang="es-MX" sz="2000" dirty="0">
                <a:solidFill>
                  <a:schemeClr val="tx1"/>
                </a:solidFill>
              </a:rPr>
              <a:t> inicial carecía de integración y no tuvo éxito en otros mercados que no fueran los netbooks. Incluso el </a:t>
            </a:r>
            <a:r>
              <a:rPr lang="es-MX" sz="2000" dirty="0" err="1">
                <a:solidFill>
                  <a:schemeClr val="tx1"/>
                </a:solidFill>
              </a:rPr>
              <a:t>Lincroft</a:t>
            </a:r>
            <a:r>
              <a:rPr lang="es-MX" sz="2000" dirty="0">
                <a:solidFill>
                  <a:schemeClr val="tx1"/>
                </a:solidFill>
              </a:rPr>
              <a:t> actualizado (lanzado en 2010 como Z600) no pudo cambiar ese escenario.</a:t>
            </a:r>
          </a:p>
        </p:txBody>
      </p:sp>
    </p:spTree>
    <p:extLst>
      <p:ext uri="{BB962C8B-B14F-4D97-AF65-F5344CB8AC3E}">
        <p14:creationId xmlns:p14="http://schemas.microsoft.com/office/powerpoint/2010/main" val="33835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Procesadores Intel</a:t>
            </a:r>
          </a:p>
        </p:txBody>
      </p:sp>
      <p:sp>
        <p:nvSpPr>
          <p:cNvPr id="3" name="Marcador de contenido 2">
            <a:extLst>
              <a:ext uri="{FF2B5EF4-FFF2-40B4-BE49-F238E27FC236}">
                <a16:creationId xmlns:a16="http://schemas.microsoft.com/office/drawing/2014/main" id="{F7AF23D7-80ED-472B-9568-B3A9CDC167A1}"/>
              </a:ext>
            </a:extLst>
          </p:cNvPr>
          <p:cNvSpPr>
            <a:spLocks noGrp="1"/>
          </p:cNvSpPr>
          <p:nvPr>
            <p:ph idx="1"/>
          </p:nvPr>
        </p:nvSpPr>
        <p:spPr/>
        <p:txBody>
          <a:bodyPr>
            <a:normAutofit/>
          </a:bodyPr>
          <a:lstStyle/>
          <a:p>
            <a:pPr marL="0" indent="0" algn="just">
              <a:buNone/>
            </a:pPr>
            <a:r>
              <a:rPr lang="es-MX" sz="2000" dirty="0">
                <a:solidFill>
                  <a:schemeClr val="tx1"/>
                </a:solidFill>
              </a:rPr>
              <a:t>Son los procesadores más utilizados y han demostrado estar a la altura de todas las exigencias. Intel dota a sus procesadores informáticos de una estabilidad clave para aportar un rendimiento elevado y funcionalidades añadidas a todos los ordenadores que hacen uso de esta tecnología.</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pic>
        <p:nvPicPr>
          <p:cNvPr id="12290" name="Picture 2" descr="Torre Cpu Intel Core I3 9100 Hd 630 1tb 8gb Pc | EQUIMPORT1000">
            <a:extLst>
              <a:ext uri="{FF2B5EF4-FFF2-40B4-BE49-F238E27FC236}">
                <a16:creationId xmlns:a16="http://schemas.microsoft.com/office/drawing/2014/main" id="{9DB68972-FE00-4E4C-BAAC-A9F087BBE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735" y="3260035"/>
            <a:ext cx="3902048" cy="259876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rocesadores Intel: ¿vulnerables?">
            <a:extLst>
              <a:ext uri="{FF2B5EF4-FFF2-40B4-BE49-F238E27FC236}">
                <a16:creationId xmlns:a16="http://schemas.microsoft.com/office/drawing/2014/main" id="{66CAA4DD-0AF8-457C-92D1-1CE51E114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795" y="326003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646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7833937"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Estos procesadores son la gama alta de los procesadores de la gama baja. Son los antiguos procesadores Intel Pentium G, a los que se ha pasado a renombrar Pentium Gold. Como tal, siguen conservando la mayoría de características de este tipo de procesadores, como su compatibilidad con las placas base con socket LGA1151 v2. Algo interesante es que estos nuevos modelos de procesadores ahora cuentan con dos núcleos con </a:t>
            </a:r>
            <a:r>
              <a:rPr lang="es-MX" sz="2000" dirty="0" err="1">
                <a:solidFill>
                  <a:schemeClr val="tx1"/>
                </a:solidFill>
              </a:rPr>
              <a:t>Hyper</a:t>
            </a:r>
            <a:r>
              <a:rPr lang="es-MX" sz="2000" dirty="0">
                <a:solidFill>
                  <a:schemeClr val="tx1"/>
                </a:solidFill>
              </a:rPr>
              <a:t> </a:t>
            </a:r>
            <a:r>
              <a:rPr lang="es-MX" sz="2000" dirty="0" err="1">
                <a:solidFill>
                  <a:schemeClr val="tx1"/>
                </a:solidFill>
              </a:rPr>
              <a:t>Threading</a:t>
            </a:r>
            <a:r>
              <a:rPr lang="es-MX" sz="2000" dirty="0">
                <a:solidFill>
                  <a:schemeClr val="tx1"/>
                </a:solidFill>
              </a:rPr>
              <a:t>, lo que los convierte en algo similar en rendimiento a los antiguos procesadores Intel Core i3.</a:t>
            </a: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PENTIUM GOLD</a:t>
            </a:r>
          </a:p>
        </p:txBody>
      </p:sp>
      <p:sp>
        <p:nvSpPr>
          <p:cNvPr id="3" name="CuadroTexto 2">
            <a:extLst>
              <a:ext uri="{FF2B5EF4-FFF2-40B4-BE49-F238E27FC236}">
                <a16:creationId xmlns:a16="http://schemas.microsoft.com/office/drawing/2014/main" id="{D4FCAFFC-92EB-4F70-AF74-328D9A354476}"/>
              </a:ext>
            </a:extLst>
          </p:cNvPr>
          <p:cNvSpPr txBox="1"/>
          <p:nvPr/>
        </p:nvSpPr>
        <p:spPr>
          <a:xfrm>
            <a:off x="8515014" y="5858799"/>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2">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pic>
        <p:nvPicPr>
          <p:cNvPr id="5122" name="Picture 2" descr="Procesador Intel® Pentium® Gold 4415U 96508">
            <a:extLst>
              <a:ext uri="{FF2B5EF4-FFF2-40B4-BE49-F238E27FC236}">
                <a16:creationId xmlns:a16="http://schemas.microsoft.com/office/drawing/2014/main" id="{219CA840-9DE7-45C7-B62A-15A33A2144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7" t="3859" r="3665" b="3782"/>
          <a:stretch/>
        </p:blipFill>
        <p:spPr bwMode="auto">
          <a:xfrm>
            <a:off x="8515014" y="2472566"/>
            <a:ext cx="3095793" cy="309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079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ntel Gemini Lake Pentium N5030 Notebook Processor - Notebookcheck.org">
            <a:extLst>
              <a:ext uri="{FF2B5EF4-FFF2-40B4-BE49-F238E27FC236}">
                <a16:creationId xmlns:a16="http://schemas.microsoft.com/office/drawing/2014/main" id="{C7D1EE20-9977-4BCA-A195-FE9529AB4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749" y="2552485"/>
            <a:ext cx="2934321" cy="2934321"/>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7833937"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Son procesadores completamente diferentes a los Pentium Gold que acabamos de nombrar. Este tipo de procesadores están diseñados para que sean modelos de muy bajo consumo (hay modelos que tienen consumos de tan solo 10 W), destinados a ser empleados en ordenadores ultra portátiles de tipo netbook. Un segmento en el que sí pueden desempeñar sus tareas más o menos bien, dado que en él, lo que más se suele valorar es la duración de la batería.</a:t>
            </a: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PENTIUM SILVER</a:t>
            </a:r>
          </a:p>
        </p:txBody>
      </p:sp>
      <p:sp>
        <p:nvSpPr>
          <p:cNvPr id="3" name="CuadroTexto 2">
            <a:extLst>
              <a:ext uri="{FF2B5EF4-FFF2-40B4-BE49-F238E27FC236}">
                <a16:creationId xmlns:a16="http://schemas.microsoft.com/office/drawing/2014/main" id="{D4FCAFFC-92EB-4F70-AF74-328D9A354476}"/>
              </a:ext>
            </a:extLst>
          </p:cNvPr>
          <p:cNvSpPr txBox="1"/>
          <p:nvPr/>
        </p:nvSpPr>
        <p:spPr>
          <a:xfrm>
            <a:off x="8515014" y="5858799"/>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3">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spTree>
    <p:extLst>
      <p:ext uri="{BB962C8B-B14F-4D97-AF65-F5344CB8AC3E}">
        <p14:creationId xmlns:p14="http://schemas.microsoft.com/office/powerpoint/2010/main" val="970921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El trabajo inicial en la arquitectura </a:t>
            </a:r>
            <a:r>
              <a:rPr lang="es-MX" sz="2000" dirty="0" err="1">
                <a:solidFill>
                  <a:schemeClr val="tx1"/>
                </a:solidFill>
              </a:rPr>
              <a:t>Many</a:t>
            </a:r>
            <a:r>
              <a:rPr lang="es-MX" sz="2000" dirty="0">
                <a:solidFill>
                  <a:schemeClr val="tx1"/>
                </a:solidFill>
              </a:rPr>
              <a:t> </a:t>
            </a:r>
            <a:r>
              <a:rPr lang="es-MX" sz="2000" dirty="0" err="1">
                <a:solidFill>
                  <a:schemeClr val="tx1"/>
                </a:solidFill>
              </a:rPr>
              <a:t>Integrated</a:t>
            </a:r>
            <a:r>
              <a:rPr lang="es-MX" sz="2000" dirty="0">
                <a:solidFill>
                  <a:schemeClr val="tx1"/>
                </a:solidFill>
              </a:rPr>
              <a:t> Core </a:t>
            </a:r>
            <a:r>
              <a:rPr lang="es-MX" sz="2000" dirty="0" err="1">
                <a:solidFill>
                  <a:schemeClr val="tx1"/>
                </a:solidFill>
              </a:rPr>
              <a:t>Architecture</a:t>
            </a:r>
            <a:r>
              <a:rPr lang="es-MX" sz="2000" dirty="0">
                <a:solidFill>
                  <a:schemeClr val="tx1"/>
                </a:solidFill>
              </a:rPr>
              <a:t> (MIC) de Intel comenzó alrededor de 2010, basándose en la tecnología de varios proyectos anteriores, como la microarquitectura </a:t>
            </a:r>
            <a:r>
              <a:rPr lang="es-MX" sz="2000" dirty="0" err="1">
                <a:solidFill>
                  <a:schemeClr val="tx1"/>
                </a:solidFill>
              </a:rPr>
              <a:t>Larrabee</a:t>
            </a:r>
            <a:r>
              <a:rPr lang="es-MX" sz="2000" dirty="0">
                <a:solidFill>
                  <a:schemeClr val="tx1"/>
                </a:solidFill>
              </a:rPr>
              <a:t>, el proyecto Single Chip Cloud </a:t>
            </a:r>
            <a:r>
              <a:rPr lang="es-MX" sz="2000" dirty="0" err="1">
                <a:solidFill>
                  <a:schemeClr val="tx1"/>
                </a:solidFill>
              </a:rPr>
              <a:t>Computer</a:t>
            </a:r>
            <a:r>
              <a:rPr lang="es-MX" sz="2000" dirty="0">
                <a:solidFill>
                  <a:schemeClr val="tx1"/>
                </a:solidFill>
              </a:rPr>
              <a:t> y el </a:t>
            </a:r>
            <a:r>
              <a:rPr lang="es-MX" sz="2000" dirty="0" err="1">
                <a:solidFill>
                  <a:schemeClr val="tx1"/>
                </a:solidFill>
              </a:rPr>
              <a:t>Teraflops</a:t>
            </a:r>
            <a:r>
              <a:rPr lang="es-MX" sz="2000" dirty="0">
                <a:solidFill>
                  <a:schemeClr val="tx1"/>
                </a:solidFill>
              </a:rPr>
              <a:t> </a:t>
            </a:r>
            <a:r>
              <a:rPr lang="es-MX" sz="2000" dirty="0" err="1">
                <a:solidFill>
                  <a:schemeClr val="tx1"/>
                </a:solidFill>
              </a:rPr>
              <a:t>Research</a:t>
            </a:r>
            <a:r>
              <a:rPr lang="es-MX" sz="2000" dirty="0">
                <a:solidFill>
                  <a:schemeClr val="tx1"/>
                </a:solidFill>
              </a:rPr>
              <a:t> Chip. Los diversos productos MIC de Intel, que más tarde se conocerían como </a:t>
            </a:r>
            <a:r>
              <a:rPr lang="es-MX" sz="2000" b="1" dirty="0">
                <a:solidFill>
                  <a:schemeClr val="tx1"/>
                </a:solidFill>
              </a:rPr>
              <a:t>Xeon Phi</a:t>
            </a:r>
            <a:r>
              <a:rPr lang="es-MX" sz="2000" dirty="0">
                <a:solidFill>
                  <a:schemeClr val="tx1"/>
                </a:solidFill>
              </a:rPr>
              <a:t>, son coprocesadores, que son procesadores especializados diseñados para aumentar el rendimiento informático mediante la descarga de tareas intensivas del procesador de la CPU.</a:t>
            </a: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MIC (Intel Xeon PHI) </a:t>
            </a:r>
          </a:p>
        </p:txBody>
      </p:sp>
      <p:pic>
        <p:nvPicPr>
          <p:cNvPr id="1026" name="Picture 2" descr="Intel MIC, aka Xeon Phi, aka Doubtful Creativity | ClusterDesign.org">
            <a:extLst>
              <a:ext uri="{FF2B5EF4-FFF2-40B4-BE49-F238E27FC236}">
                <a16:creationId xmlns:a16="http://schemas.microsoft.com/office/drawing/2014/main" id="{C3DB658D-2D1F-4B22-98DD-3D6E07E99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829" y="4111303"/>
            <a:ext cx="2624944" cy="17587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l Xeon Phi, un procesador que incrementa el rendimiento - Newsbook">
            <a:extLst>
              <a:ext uri="{FF2B5EF4-FFF2-40B4-BE49-F238E27FC236}">
                <a16:creationId xmlns:a16="http://schemas.microsoft.com/office/drawing/2014/main" id="{A7906EFE-1AD9-4F3B-BEBB-833368B300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6" t="29705" r="2521" b="27547"/>
          <a:stretch/>
        </p:blipFill>
        <p:spPr bwMode="auto">
          <a:xfrm>
            <a:off x="5111580" y="4152757"/>
            <a:ext cx="5677591" cy="170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470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a 5">
            <a:extLst>
              <a:ext uri="{FF2B5EF4-FFF2-40B4-BE49-F238E27FC236}">
                <a16:creationId xmlns:a16="http://schemas.microsoft.com/office/drawing/2014/main" id="{B09A3596-5262-452C-91A0-AAB74F7C9915}"/>
              </a:ext>
            </a:extLst>
          </p:cNvPr>
          <p:cNvGraphicFramePr>
            <a:graphicFrameLocks noGrp="1"/>
          </p:cNvGraphicFramePr>
          <p:nvPr>
            <p:extLst>
              <p:ext uri="{D42A27DB-BD31-4B8C-83A1-F6EECF244321}">
                <p14:modId xmlns:p14="http://schemas.microsoft.com/office/powerpoint/2010/main" val="3421034716"/>
              </p:ext>
            </p:extLst>
          </p:nvPr>
        </p:nvGraphicFramePr>
        <p:xfrm>
          <a:off x="581193" y="1051559"/>
          <a:ext cx="11029614" cy="4754880"/>
        </p:xfrm>
        <a:graphic>
          <a:graphicData uri="http://schemas.openxmlformats.org/drawingml/2006/table">
            <a:tbl>
              <a:tblPr firstRow="1" bandRow="1">
                <a:tableStyleId>{21E4AEA4-8DFA-4A89-87EB-49C32662AFE0}</a:tableStyleId>
              </a:tblPr>
              <a:tblGrid>
                <a:gridCol w="3676538">
                  <a:extLst>
                    <a:ext uri="{9D8B030D-6E8A-4147-A177-3AD203B41FA5}">
                      <a16:colId xmlns:a16="http://schemas.microsoft.com/office/drawing/2014/main" val="3655728910"/>
                    </a:ext>
                  </a:extLst>
                </a:gridCol>
                <a:gridCol w="3676538">
                  <a:extLst>
                    <a:ext uri="{9D8B030D-6E8A-4147-A177-3AD203B41FA5}">
                      <a16:colId xmlns:a16="http://schemas.microsoft.com/office/drawing/2014/main" val="25327945"/>
                    </a:ext>
                  </a:extLst>
                </a:gridCol>
                <a:gridCol w="3676538">
                  <a:extLst>
                    <a:ext uri="{9D8B030D-6E8A-4147-A177-3AD203B41FA5}">
                      <a16:colId xmlns:a16="http://schemas.microsoft.com/office/drawing/2014/main" val="2112756338"/>
                    </a:ext>
                  </a:extLst>
                </a:gridCol>
              </a:tblGrid>
              <a:tr h="370840">
                <a:tc>
                  <a:txBody>
                    <a:bodyPr/>
                    <a:lstStyle/>
                    <a:p>
                      <a:pPr algn="ctr"/>
                      <a:r>
                        <a:rPr lang="es-MX" sz="2000" dirty="0" err="1"/>
                        <a:t>Knights</a:t>
                      </a:r>
                      <a:r>
                        <a:rPr lang="es-MX" sz="2000" dirty="0"/>
                        <a:t> Ferry</a:t>
                      </a:r>
                    </a:p>
                  </a:txBody>
                  <a:tcPr/>
                </a:tc>
                <a:tc>
                  <a:txBody>
                    <a:bodyPr/>
                    <a:lstStyle/>
                    <a:p>
                      <a:pPr algn="ctr"/>
                      <a:r>
                        <a:rPr lang="es-MX" sz="2000" dirty="0" err="1"/>
                        <a:t>Knights</a:t>
                      </a:r>
                      <a:r>
                        <a:rPr lang="es-MX" sz="2000" dirty="0"/>
                        <a:t> </a:t>
                      </a:r>
                      <a:r>
                        <a:rPr lang="es-MX" sz="2000" dirty="0" err="1"/>
                        <a:t>Corner</a:t>
                      </a:r>
                      <a:endParaRPr lang="es-MX" sz="2000" dirty="0"/>
                    </a:p>
                  </a:txBody>
                  <a:tcPr/>
                </a:tc>
                <a:tc>
                  <a:txBody>
                    <a:bodyPr/>
                    <a:lstStyle/>
                    <a:p>
                      <a:pPr algn="ctr"/>
                      <a:r>
                        <a:rPr lang="es-MX" sz="2000" dirty="0" err="1"/>
                        <a:t>Knights</a:t>
                      </a:r>
                      <a:r>
                        <a:rPr lang="es-MX" sz="2000" dirty="0"/>
                        <a:t> </a:t>
                      </a:r>
                      <a:r>
                        <a:rPr lang="es-MX" sz="2000" dirty="0" err="1"/>
                        <a:t>Landing</a:t>
                      </a:r>
                      <a:endParaRPr lang="es-MX" sz="2000" dirty="0"/>
                    </a:p>
                  </a:txBody>
                  <a:tcPr/>
                </a:tc>
                <a:extLst>
                  <a:ext uri="{0D108BD9-81ED-4DB2-BD59-A6C34878D82A}">
                    <a16:rowId xmlns:a16="http://schemas.microsoft.com/office/drawing/2014/main" val="2737119526"/>
                  </a:ext>
                </a:extLst>
              </a:tr>
              <a:tr h="370840">
                <a:tc>
                  <a:txBody>
                    <a:bodyPr/>
                    <a:lstStyle/>
                    <a:p>
                      <a:pPr algn="l"/>
                      <a:r>
                        <a:rPr lang="es-MX" sz="2000" dirty="0"/>
                        <a:t>En mayo de 2010, Intel presentó su primera placa prototipo MIC, con nombre en código </a:t>
                      </a:r>
                      <a:r>
                        <a:rPr lang="es-MX" sz="2000" dirty="0" err="1"/>
                        <a:t>Knights</a:t>
                      </a:r>
                      <a:r>
                        <a:rPr lang="es-MX" sz="2000" dirty="0"/>
                        <a:t> Ferry, que era una tarjeta PCIe con 32 núcleos a 1,2 GHz y cuatro subprocesos por núcleo. La placa de desarrollo también contó con 2 GB de memoria GDDR5, 8 MB de caché L2, un consumo de energía de alrededor de 300 vatios y un rendimiento superior a 750 GFLOPS. </a:t>
                      </a:r>
                    </a:p>
                  </a:txBody>
                  <a:tcPr/>
                </a:tc>
                <a:tc>
                  <a:txBody>
                    <a:bodyPr/>
                    <a:lstStyle/>
                    <a:p>
                      <a:pPr algn="l"/>
                      <a:r>
                        <a:rPr lang="es-MX" sz="2000" dirty="0"/>
                        <a:t>En 2011, Intel anunció una mejora en su arquitectura MIC, que se realizó utilizando el proceso de 22 nm con la tecnología de transistores </a:t>
                      </a:r>
                      <a:r>
                        <a:rPr lang="es-MX" sz="2000" dirty="0" err="1"/>
                        <a:t>Tri-gate</a:t>
                      </a:r>
                      <a:r>
                        <a:rPr lang="es-MX" sz="2000" dirty="0"/>
                        <a:t> de Intel y tenía más de 50 núcleos por chip. </a:t>
                      </a:r>
                      <a:r>
                        <a:rPr lang="es-MX" sz="2000" dirty="0" err="1"/>
                        <a:t>Knights</a:t>
                      </a:r>
                      <a:r>
                        <a:rPr lang="es-MX" sz="2000" dirty="0"/>
                        <a:t> </a:t>
                      </a:r>
                      <a:r>
                        <a:rPr lang="es-MX" sz="2000" dirty="0" err="1"/>
                        <a:t>Corner</a:t>
                      </a:r>
                      <a:r>
                        <a:rPr lang="es-MX" sz="2000" dirty="0"/>
                        <a:t> fue el primer producto MIC comercial de Intel y rápidamente fue adoptado por muchas empresas de la industria de las supercomputadoras. </a:t>
                      </a:r>
                      <a:r>
                        <a:rPr lang="es-MX" sz="2000" dirty="0" err="1"/>
                        <a:t>Knights</a:t>
                      </a:r>
                      <a:r>
                        <a:rPr lang="es-MX" sz="2000" dirty="0"/>
                        <a:t> </a:t>
                      </a:r>
                      <a:r>
                        <a:rPr lang="es-MX" sz="2000" dirty="0" err="1"/>
                        <a:t>Corner</a:t>
                      </a:r>
                      <a:r>
                        <a:rPr lang="es-MX" sz="2000" dirty="0"/>
                        <a:t> fue rebautizado oficialmente como Xeon Phi por Intel en 2012.</a:t>
                      </a:r>
                    </a:p>
                  </a:txBody>
                  <a:tcPr/>
                </a:tc>
                <a:tc>
                  <a:txBody>
                    <a:bodyPr/>
                    <a:lstStyle/>
                    <a:p>
                      <a:r>
                        <a:rPr lang="es-MX" sz="2000" dirty="0"/>
                        <a:t>Intel reveló su arquitectura MIC de segunda generación, denominada </a:t>
                      </a:r>
                      <a:r>
                        <a:rPr lang="es-MX" sz="2000" dirty="0" err="1"/>
                        <a:t>Knights</a:t>
                      </a:r>
                      <a:r>
                        <a:rPr lang="es-MX" sz="2000" dirty="0"/>
                        <a:t> </a:t>
                      </a:r>
                      <a:r>
                        <a:rPr lang="es-MX" sz="2000" dirty="0" err="1"/>
                        <a:t>Landing</a:t>
                      </a:r>
                      <a:r>
                        <a:rPr lang="es-MX" sz="2000" dirty="0"/>
                        <a:t>, en junio de 2013. Intel anunció que los productos </a:t>
                      </a:r>
                      <a:r>
                        <a:rPr lang="es-MX" sz="2000" dirty="0" err="1"/>
                        <a:t>Knights</a:t>
                      </a:r>
                      <a:r>
                        <a:rPr lang="es-MX" sz="2000" dirty="0"/>
                        <a:t> </a:t>
                      </a:r>
                      <a:r>
                        <a:rPr lang="es-MX" sz="2000" dirty="0" err="1"/>
                        <a:t>Landing</a:t>
                      </a:r>
                      <a:r>
                        <a:rPr lang="es-MX" sz="2000" dirty="0"/>
                        <a:t> se construirían con hasta 72 núcleos </a:t>
                      </a:r>
                      <a:r>
                        <a:rPr lang="es-MX" sz="2000" dirty="0" err="1"/>
                        <a:t>Airmont</a:t>
                      </a:r>
                      <a:r>
                        <a:rPr lang="es-MX" sz="2000" dirty="0"/>
                        <a:t> con cuatro subprocesos por núcleo utilizando el proceso de 14 nm. Además, Intel declaró que cada tarjeta admitiría hasta 384 GB de RAM DDR4, incluiría 8-16 GB de MCDRAM 3D y tendría TDP de 160 a 215 vatios.</a:t>
                      </a:r>
                    </a:p>
                  </a:txBody>
                  <a:tcPr/>
                </a:tc>
                <a:extLst>
                  <a:ext uri="{0D108BD9-81ED-4DB2-BD59-A6C34878D82A}">
                    <a16:rowId xmlns:a16="http://schemas.microsoft.com/office/drawing/2014/main" val="2803093537"/>
                  </a:ext>
                </a:extLst>
              </a:tr>
            </a:tbl>
          </a:graphicData>
        </a:graphic>
      </p:graphicFrame>
    </p:spTree>
    <p:extLst>
      <p:ext uri="{BB962C8B-B14F-4D97-AF65-F5344CB8AC3E}">
        <p14:creationId xmlns:p14="http://schemas.microsoft.com/office/powerpoint/2010/main" val="1579805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7AF23D7-80ED-472B-9568-B3A9CDC167A1}"/>
              </a:ext>
            </a:extLst>
          </p:cNvPr>
          <p:cNvSpPr>
            <a:spLocks noGrp="1"/>
          </p:cNvSpPr>
          <p:nvPr>
            <p:ph idx="1"/>
          </p:nvPr>
        </p:nvSpPr>
        <p:spPr>
          <a:xfrm>
            <a:off x="581193" y="2001681"/>
            <a:ext cx="11029614" cy="2642605"/>
          </a:xfrm>
        </p:spPr>
        <p:txBody>
          <a:bodyPr>
            <a:normAutofit/>
          </a:bodyPr>
          <a:lstStyle/>
          <a:p>
            <a:pPr marL="0" indent="0" algn="just">
              <a:buNone/>
            </a:pPr>
            <a:r>
              <a:rPr lang="es-MX" sz="2600" dirty="0">
                <a:solidFill>
                  <a:schemeClr val="accent1"/>
                </a:solidFill>
              </a:rPr>
              <a:t>ACERCA DE LOS PRODUCTOS ACTUALES DE XEON PHI…</a:t>
            </a:r>
          </a:p>
          <a:p>
            <a:pPr marL="0" indent="0" algn="just">
              <a:buNone/>
            </a:pPr>
            <a:r>
              <a:rPr lang="es-MX" sz="2000" dirty="0">
                <a:solidFill>
                  <a:schemeClr val="tx1"/>
                </a:solidFill>
              </a:rPr>
              <a:t>Incluyen Xeon Phi 3100, Xeon Phi 5110P y Xeon Phi 7120P, todos basados ​​en el proceso de 22 nm. El Xeon Phi 3100 es capaz de más de 1 </a:t>
            </a:r>
            <a:r>
              <a:rPr lang="es-MX" sz="2000" dirty="0" err="1">
                <a:solidFill>
                  <a:schemeClr val="tx1"/>
                </a:solidFill>
              </a:rPr>
              <a:t>teraflops</a:t>
            </a:r>
            <a:r>
              <a:rPr lang="es-MX" sz="2000" dirty="0">
                <a:solidFill>
                  <a:schemeClr val="tx1"/>
                </a:solidFill>
              </a:rPr>
              <a:t> de rendimiento de punto flotante de doble precisión, con un ancho de banda de memoria de 320 </a:t>
            </a:r>
            <a:r>
              <a:rPr lang="es-MX" sz="2000" dirty="0" err="1">
                <a:solidFill>
                  <a:schemeClr val="tx1"/>
                </a:solidFill>
              </a:rPr>
              <a:t>GBps</a:t>
            </a:r>
            <a:r>
              <a:rPr lang="es-MX" sz="2000" dirty="0">
                <a:solidFill>
                  <a:schemeClr val="tx1"/>
                </a:solidFill>
              </a:rPr>
              <a:t> y un precio recomendado de menos de $ 2,000. En el extremo superior del espectro, el Xeon Phi 7120P es capaz de ofrecer más de 1,2 </a:t>
            </a:r>
            <a:r>
              <a:rPr lang="es-MX" sz="2000" dirty="0" err="1">
                <a:solidFill>
                  <a:schemeClr val="tx1"/>
                </a:solidFill>
              </a:rPr>
              <a:t>teraflops</a:t>
            </a:r>
            <a:r>
              <a:rPr lang="es-MX" sz="2000" dirty="0">
                <a:solidFill>
                  <a:schemeClr val="tx1"/>
                </a:solidFill>
              </a:rPr>
              <a:t> de rendimiento de punto flotante de doble precisión, un ancho de banda de memoria de 352 </a:t>
            </a:r>
            <a:r>
              <a:rPr lang="es-MX" sz="2000" dirty="0" err="1">
                <a:solidFill>
                  <a:schemeClr val="tx1"/>
                </a:solidFill>
              </a:rPr>
              <a:t>GBps</a:t>
            </a:r>
            <a:r>
              <a:rPr lang="es-MX" sz="2000" dirty="0">
                <a:solidFill>
                  <a:schemeClr val="tx1"/>
                </a:solidFill>
              </a:rPr>
              <a:t> y un precio superior a los $ 4,100.</a:t>
            </a:r>
            <a:endParaRPr lang="es-MX" sz="2400" dirty="0">
              <a:solidFill>
                <a:schemeClr val="accent1"/>
              </a:solidFill>
            </a:endParaRPr>
          </a:p>
        </p:txBody>
      </p:sp>
      <p:sp>
        <p:nvSpPr>
          <p:cNvPr id="6" name="CuadroTexto 5">
            <a:extLst>
              <a:ext uri="{FF2B5EF4-FFF2-40B4-BE49-F238E27FC236}">
                <a16:creationId xmlns:a16="http://schemas.microsoft.com/office/drawing/2014/main" id="{5346F98C-4AFE-4C8D-98D1-B77A06BF63CB}"/>
              </a:ext>
            </a:extLst>
          </p:cNvPr>
          <p:cNvSpPr txBox="1"/>
          <p:nvPr/>
        </p:nvSpPr>
        <p:spPr>
          <a:xfrm>
            <a:off x="8515014" y="4644286"/>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2">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spTree>
    <p:extLst>
      <p:ext uri="{BB962C8B-B14F-4D97-AF65-F5344CB8AC3E}">
        <p14:creationId xmlns:p14="http://schemas.microsoft.com/office/powerpoint/2010/main" val="344708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3" y="2180496"/>
            <a:ext cx="7301482"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s-MX" sz="2000" dirty="0">
                <a:solidFill>
                  <a:schemeClr val="tx1"/>
                </a:solidFill>
              </a:rPr>
              <a:t>El Intel Core i9 es un procesador para computadoras diseñado y fabricado por Intel,1​ que se presentó en mayo de 2017, se considera de muy alta calidad en el campo de los microprocesadores de múltiples núcleos.</a:t>
            </a:r>
          </a:p>
          <a:p>
            <a:pPr marL="0" indent="0" algn="just">
              <a:buNone/>
            </a:pPr>
            <a:r>
              <a:rPr lang="es-MX" sz="2000" dirty="0">
                <a:solidFill>
                  <a:schemeClr val="tx1"/>
                </a:solidFill>
              </a:rPr>
              <a:t>Esto se basa en la microarquitectura Skylake (de la familia de procesadores </a:t>
            </a:r>
            <a:r>
              <a:rPr lang="es-MX" sz="2000" dirty="0" err="1">
                <a:solidFill>
                  <a:schemeClr val="tx1"/>
                </a:solidFill>
              </a:rPr>
              <a:t>Kaby</a:t>
            </a:r>
            <a:r>
              <a:rPr lang="es-MX" sz="2000" dirty="0">
                <a:solidFill>
                  <a:schemeClr val="tx1"/>
                </a:solidFill>
              </a:rPr>
              <a:t> Lake), grabada en 14 nm. Están diseñados para uso profesional, donde se necesita mucha potencia de cómputo.</a:t>
            </a:r>
          </a:p>
          <a:p>
            <a:pPr marL="0" indent="0" algn="just">
              <a:buNone/>
            </a:pPr>
            <a:r>
              <a:rPr lang="es-MX" sz="2000" dirty="0">
                <a:solidFill>
                  <a:schemeClr val="tx1"/>
                </a:solidFill>
              </a:rPr>
              <a:t>Con su gran número de núcleos, alto consumo de energía, alta salida térmica, alto rendimiento y un conector de escritorio único, LGA 2066, están destinados a ser utilizados por los entusiastas. </a:t>
            </a: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CORE </a:t>
            </a:r>
            <a:r>
              <a:rPr lang="es-MX" sz="5400" cap="none" dirty="0"/>
              <a:t>i9</a:t>
            </a:r>
            <a:endParaRPr lang="es-MX" sz="5400" dirty="0"/>
          </a:p>
        </p:txBody>
      </p:sp>
      <p:pic>
        <p:nvPicPr>
          <p:cNvPr id="2050" name="Picture 2" descr="Procesador gamer Intel Core i9-9900K BX80684I99900K de 8 núcleos y 3.6GHz  de frecuencia con gráfica integrada | Mercado Libre">
            <a:extLst>
              <a:ext uri="{FF2B5EF4-FFF2-40B4-BE49-F238E27FC236}">
                <a16:creationId xmlns:a16="http://schemas.microsoft.com/office/drawing/2014/main" id="{F8ABEAB7-AF84-4C5D-9207-BBEF50F0F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2674" y="2180496"/>
            <a:ext cx="3722979" cy="367830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C32E69D8-EC20-46BB-92E6-3CE5839AE20C}"/>
              </a:ext>
            </a:extLst>
          </p:cNvPr>
          <p:cNvSpPr txBox="1"/>
          <p:nvPr/>
        </p:nvSpPr>
        <p:spPr>
          <a:xfrm>
            <a:off x="8509860" y="5858799"/>
            <a:ext cx="3095793" cy="400110"/>
          </a:xfrm>
          <a:prstGeom prst="rect">
            <a:avLst/>
          </a:prstGeom>
          <a:noFill/>
        </p:spPr>
        <p:txBody>
          <a:bodyPr wrap="square" rtlCol="0">
            <a:spAutoFit/>
          </a:bodyPr>
          <a:lstStyle/>
          <a:p>
            <a:r>
              <a:rPr lang="es-MX" sz="2000" i="1" dirty="0">
                <a:solidFill>
                  <a:schemeClr val="tx1">
                    <a:lumMod val="50000"/>
                    <a:lumOff val="50000"/>
                  </a:schemeClr>
                </a:solidFill>
                <a:hlinkClick r:id="rId3">
                  <a:extLst>
                    <a:ext uri="{A12FA001-AC4F-418D-AE19-62706E023703}">
                      <ahyp:hlinkClr xmlns:ahyp="http://schemas.microsoft.com/office/drawing/2018/hyperlinkcolor" val="tx"/>
                    </a:ext>
                  </a:extLst>
                </a:hlinkClick>
              </a:rPr>
              <a:t>Ver modelos y especificaciones</a:t>
            </a:r>
            <a:endParaRPr lang="es-MX" sz="2000" i="1" dirty="0">
              <a:solidFill>
                <a:schemeClr val="tx1">
                  <a:lumMod val="50000"/>
                  <a:lumOff val="50000"/>
                </a:schemeClr>
              </a:solidFill>
            </a:endParaRPr>
          </a:p>
        </p:txBody>
      </p:sp>
    </p:spTree>
    <p:extLst>
      <p:ext uri="{BB962C8B-B14F-4D97-AF65-F5344CB8AC3E}">
        <p14:creationId xmlns:p14="http://schemas.microsoft.com/office/powerpoint/2010/main" val="3244501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10ª Generación del procesador Intel Core serie H presenta el procesador  móvil más rápido del mundo | Intel Latinoamérica Newsroom">
            <a:extLst>
              <a:ext uri="{FF2B5EF4-FFF2-40B4-BE49-F238E27FC236}">
                <a16:creationId xmlns:a16="http://schemas.microsoft.com/office/drawing/2014/main" id="{67001A5D-5037-4196-BF75-E2FFA8074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536" y="2180496"/>
            <a:ext cx="6510271" cy="3666802"/>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6">
            <a:extLst>
              <a:ext uri="{FF2B5EF4-FFF2-40B4-BE49-F238E27FC236}">
                <a16:creationId xmlns:a16="http://schemas.microsoft.com/office/drawing/2014/main" id="{B9ECC9AE-24E3-44FC-8587-02BA484B6BAE}"/>
              </a:ext>
            </a:extLst>
          </p:cNvPr>
          <p:cNvSpPr/>
          <p:nvPr/>
        </p:nvSpPr>
        <p:spPr>
          <a:xfrm>
            <a:off x="581192" y="2180496"/>
            <a:ext cx="4414878" cy="3678303"/>
          </a:xfrm>
          <a:prstGeom prst="round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just"/>
            <a:r>
              <a:rPr lang="es-MX" sz="2000" dirty="0"/>
              <a:t>Serán más de 50 procesadores distintos los que Intel lanzará a lo largo de 2021, incluyendo los Core serie H destinados a portátiles para juegos; los «</a:t>
            </a:r>
            <a:r>
              <a:rPr lang="es-MX" sz="2000" dirty="0" err="1"/>
              <a:t>Rocket</a:t>
            </a:r>
            <a:r>
              <a:rPr lang="es-MX" sz="2000" dirty="0"/>
              <a:t> Lake-S» para ordenadores de sobremesa; la nueva serie N con modelos Pentium y Celeron para el sector educativo; los nuevos Core </a:t>
            </a:r>
            <a:r>
              <a:rPr lang="es-MX" sz="2000" dirty="0" err="1"/>
              <a:t>vPro</a:t>
            </a:r>
            <a:r>
              <a:rPr lang="es-MX" sz="2000" dirty="0"/>
              <a:t> para equipos empresariales y los «Alder Lake» que estrenarán la próxima generación.</a:t>
            </a: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Hoy en día</a:t>
            </a:r>
          </a:p>
        </p:txBody>
      </p:sp>
    </p:spTree>
    <p:extLst>
      <p:ext uri="{BB962C8B-B14F-4D97-AF65-F5344CB8AC3E}">
        <p14:creationId xmlns:p14="http://schemas.microsoft.com/office/powerpoint/2010/main" val="3735677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564C9F80-2736-4761-AA7F-E9827556C83C}"/>
              </a:ext>
            </a:extLst>
          </p:cNvPr>
          <p:cNvGrpSpPr/>
          <p:nvPr/>
        </p:nvGrpSpPr>
        <p:grpSpPr>
          <a:xfrm>
            <a:off x="2695000" y="725355"/>
            <a:ext cx="6802000" cy="5407289"/>
            <a:chOff x="2951734" y="569439"/>
            <a:chExt cx="6802000" cy="5407289"/>
          </a:xfrm>
        </p:grpSpPr>
        <p:pic>
          <p:nvPicPr>
            <p:cNvPr id="16388" name="Picture 4" descr="Computerprozessor Winken Illustration Stock Vektor Art und mehr Bilder von  CPU - iStock">
              <a:extLst>
                <a:ext uri="{FF2B5EF4-FFF2-40B4-BE49-F238E27FC236}">
                  <a16:creationId xmlns:a16="http://schemas.microsoft.com/office/drawing/2014/main" id="{E550A36F-23CB-4B35-A3F7-515269AFC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734" y="2014328"/>
              <a:ext cx="3962400" cy="3962400"/>
            </a:xfrm>
            <a:prstGeom prst="rect">
              <a:avLst/>
            </a:prstGeom>
            <a:noFill/>
            <a:extLst>
              <a:ext uri="{909E8E84-426E-40DD-AFC4-6F175D3DCCD1}">
                <a14:hiddenFill xmlns:a14="http://schemas.microsoft.com/office/drawing/2010/main">
                  <a:solidFill>
                    <a:srgbClr val="FFFFFF"/>
                  </a:solidFill>
                </a14:hiddenFill>
              </a:ext>
            </a:extLst>
          </p:spPr>
        </p:pic>
        <p:sp>
          <p:nvSpPr>
            <p:cNvPr id="4" name="Bocadillo: ovalado 3">
              <a:extLst>
                <a:ext uri="{FF2B5EF4-FFF2-40B4-BE49-F238E27FC236}">
                  <a16:creationId xmlns:a16="http://schemas.microsoft.com/office/drawing/2014/main" id="{957AF715-0BBF-41E8-BC02-D250593ADCA4}"/>
                </a:ext>
              </a:extLst>
            </p:cNvPr>
            <p:cNvSpPr/>
            <p:nvPr/>
          </p:nvSpPr>
          <p:spPr>
            <a:xfrm>
              <a:off x="4932934" y="569439"/>
              <a:ext cx="4820800" cy="2293034"/>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erlin Sans FB Demi" panose="020E0802020502020306" pitchFamily="34" charset="0"/>
              </a:endParaRPr>
            </a:p>
          </p:txBody>
        </p:sp>
        <p:sp>
          <p:nvSpPr>
            <p:cNvPr id="6" name="CuadroTexto 5">
              <a:extLst>
                <a:ext uri="{FF2B5EF4-FFF2-40B4-BE49-F238E27FC236}">
                  <a16:creationId xmlns:a16="http://schemas.microsoft.com/office/drawing/2014/main" id="{0BFCBCD4-3CA4-49DD-9FC5-04CF4A51B8E9}"/>
                </a:ext>
              </a:extLst>
            </p:cNvPr>
            <p:cNvSpPr txBox="1"/>
            <p:nvPr/>
          </p:nvSpPr>
          <p:spPr>
            <a:xfrm>
              <a:off x="5105899" y="1115791"/>
              <a:ext cx="4474870" cy="1200329"/>
            </a:xfrm>
            <a:prstGeom prst="rect">
              <a:avLst/>
            </a:prstGeom>
            <a:noFill/>
          </p:spPr>
          <p:txBody>
            <a:bodyPr wrap="square" rtlCol="0">
              <a:spAutoFit/>
            </a:bodyPr>
            <a:lstStyle/>
            <a:p>
              <a:pPr algn="ctr"/>
              <a:r>
                <a:rPr lang="es-MX" sz="7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erlin Sans FB Demi" panose="020E0802020502020306" pitchFamily="34" charset="0"/>
                </a:rPr>
                <a:t>¡GRACIAS!</a:t>
              </a:r>
            </a:p>
          </p:txBody>
        </p:sp>
      </p:grpSp>
    </p:spTree>
    <p:extLst>
      <p:ext uri="{BB962C8B-B14F-4D97-AF65-F5344CB8AC3E}">
        <p14:creationId xmlns:p14="http://schemas.microsoft.com/office/powerpoint/2010/main" val="14495631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A3936F0-F007-4EE5-A81D-32659527F5E3}"/>
              </a:ext>
            </a:extLst>
          </p:cNvPr>
          <p:cNvSpPr txBox="1"/>
          <p:nvPr/>
        </p:nvSpPr>
        <p:spPr>
          <a:xfrm>
            <a:off x="7885042" y="5885303"/>
            <a:ext cx="3725765" cy="707886"/>
          </a:xfrm>
          <a:prstGeom prst="rect">
            <a:avLst/>
          </a:prstGeom>
          <a:noFill/>
        </p:spPr>
        <p:txBody>
          <a:bodyPr wrap="square" rtlCol="0">
            <a:spAutoFit/>
          </a:bodyPr>
          <a:lstStyle/>
          <a:p>
            <a:r>
              <a:rPr lang="es-MX" sz="2000" i="1" dirty="0">
                <a:solidFill>
                  <a:schemeClr val="tx1">
                    <a:lumMod val="50000"/>
                    <a:lumOff val="50000"/>
                  </a:schemeClr>
                </a:solidFill>
                <a:hlinkClick r:id="rId2">
                  <a:extLst>
                    <a:ext uri="{A12FA001-AC4F-418D-AE19-62706E023703}">
                      <ahyp:hlinkClr xmlns:ahyp="http://schemas.microsoft.com/office/drawing/2018/hyperlinkcolor" val="tx"/>
                    </a:ext>
                  </a:extLst>
                </a:hlinkClick>
              </a:rPr>
              <a:t>Ver modelos y especificaciones de los procesadores Intel Pentium y legados</a:t>
            </a:r>
            <a:endParaRPr lang="es-MX" sz="2000" i="1" dirty="0">
              <a:solidFill>
                <a:schemeClr val="tx1">
                  <a:lumMod val="50000"/>
                  <a:lumOff val="50000"/>
                </a:schemeClr>
              </a:solidFill>
            </a:endParaRP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PENTIUM</a:t>
            </a:r>
          </a:p>
        </p:txBody>
      </p:sp>
      <p:pic>
        <p:nvPicPr>
          <p:cNvPr id="3074" name="Picture 2" descr="Intel Pentium - Wikipedia, la enciclopedia libre">
            <a:extLst>
              <a:ext uri="{FF2B5EF4-FFF2-40B4-BE49-F238E27FC236}">
                <a16:creationId xmlns:a16="http://schemas.microsoft.com/office/drawing/2014/main" id="{B5E2ABB1-60D2-4AC1-B591-67ED346F6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3" y="2180497"/>
            <a:ext cx="5236512" cy="369938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F7AF23D7-80ED-472B-9568-B3A9CDC167A1}"/>
              </a:ext>
            </a:extLst>
          </p:cNvPr>
          <p:cNvSpPr>
            <a:spLocks noGrp="1"/>
          </p:cNvSpPr>
          <p:nvPr>
            <p:ph idx="1"/>
          </p:nvPr>
        </p:nvSpPr>
        <p:spPr>
          <a:xfrm>
            <a:off x="5605670" y="2180496"/>
            <a:ext cx="6005137" cy="3678303"/>
          </a:xfrm>
        </p:spPr>
        <p:txBody>
          <a:bodyPr>
            <a:normAutofit/>
          </a:bodyPr>
          <a:lstStyle/>
          <a:p>
            <a:pPr marL="0" indent="0" algn="just">
              <a:buNone/>
            </a:pPr>
            <a:r>
              <a:rPr lang="es-MX" sz="2000" dirty="0">
                <a:solidFill>
                  <a:schemeClr val="tx1"/>
                </a:solidFill>
              </a:rPr>
              <a:t>El Pentium original se introdujo en 1993. En 2005, hubo rumores de que Intel dejaría el nombre en favor de la nueva marca Core, pero la marca Pentium sigue viva. La marca es una parte importante de la historia de Intel y se aparta de los números de procesador 286/386/486; Según los informes, Intel eligió una palabra para poder proteger la marca comercial contra AMD, que también ofrecía procesadores con etiqueta 486.</a:t>
            </a:r>
          </a:p>
        </p:txBody>
      </p:sp>
    </p:spTree>
    <p:extLst>
      <p:ext uri="{BB962C8B-B14F-4D97-AF65-F5344CB8AC3E}">
        <p14:creationId xmlns:p14="http://schemas.microsoft.com/office/powerpoint/2010/main" val="3837499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Diagrama 9">
            <a:extLst>
              <a:ext uri="{FF2B5EF4-FFF2-40B4-BE49-F238E27FC236}">
                <a16:creationId xmlns:a16="http://schemas.microsoft.com/office/drawing/2014/main" id="{93DB9AA3-96D0-4C13-8DC9-C68B3CE06EC2}"/>
              </a:ext>
            </a:extLst>
          </p:cNvPr>
          <p:cNvGraphicFramePr/>
          <p:nvPr>
            <p:extLst>
              <p:ext uri="{D42A27DB-BD31-4B8C-83A1-F6EECF244321}">
                <p14:modId xmlns:p14="http://schemas.microsoft.com/office/powerpoint/2010/main" val="1096619851"/>
              </p:ext>
            </p:extLst>
          </p:nvPr>
        </p:nvGraphicFramePr>
        <p:xfrm>
          <a:off x="581192" y="427382"/>
          <a:ext cx="11029615" cy="6003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2628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PENTIUM MMX</a:t>
            </a:r>
          </a:p>
        </p:txBody>
      </p:sp>
      <p:sp>
        <p:nvSpPr>
          <p:cNvPr id="3" name="Marcador de contenido 2">
            <a:extLst>
              <a:ext uri="{FF2B5EF4-FFF2-40B4-BE49-F238E27FC236}">
                <a16:creationId xmlns:a16="http://schemas.microsoft.com/office/drawing/2014/main" id="{F7AF23D7-80ED-472B-9568-B3A9CDC167A1}"/>
              </a:ext>
            </a:extLst>
          </p:cNvPr>
          <p:cNvSpPr>
            <a:spLocks noGrp="1"/>
          </p:cNvSpPr>
          <p:nvPr>
            <p:ph idx="1"/>
          </p:nvPr>
        </p:nvSpPr>
        <p:spPr>
          <a:xfrm>
            <a:off x="581192" y="2180496"/>
            <a:ext cx="7847191" cy="3678303"/>
          </a:xfrm>
        </p:spPr>
        <p:txBody>
          <a:bodyPr>
            <a:normAutofit/>
          </a:bodyPr>
          <a:lstStyle/>
          <a:p>
            <a:pPr marL="0" indent="0" algn="just">
              <a:buNone/>
            </a:pPr>
            <a:r>
              <a:rPr lang="es-MX" sz="2000" dirty="0">
                <a:solidFill>
                  <a:schemeClr val="tx1"/>
                </a:solidFill>
              </a:rPr>
              <a:t>En enero de 1997 apareció una tercera generación de Pentium, que incorpora lo que Intel llama tecnología MMX (</a:t>
            </a:r>
            <a:r>
              <a:rPr lang="es-MX" sz="2000" dirty="0" err="1">
                <a:solidFill>
                  <a:schemeClr val="tx1"/>
                </a:solidFill>
              </a:rPr>
              <a:t>MultiMedia</a:t>
            </a:r>
            <a:r>
              <a:rPr lang="es-MX" sz="2000" dirty="0">
                <a:solidFill>
                  <a:schemeClr val="tx1"/>
                </a:solidFill>
              </a:rPr>
              <a:t> </a:t>
            </a:r>
            <a:r>
              <a:rPr lang="es-MX" sz="2000" dirty="0" err="1">
                <a:solidFill>
                  <a:schemeClr val="tx1"/>
                </a:solidFill>
              </a:rPr>
              <a:t>eXtensions</a:t>
            </a:r>
            <a:r>
              <a:rPr lang="es-MX" sz="2000" dirty="0">
                <a:solidFill>
                  <a:schemeClr val="tx1"/>
                </a:solidFill>
              </a:rPr>
              <a:t>) con lo que se agregan 57 instrucciones adicionales. Están disponibles en velocidades de 66/166 MHz, 66/200 MHz y 66/233 MHz (velocidad externa/interna). Las nuevas características incluyen una unidad MMX y el doble de caché. El Pentium MMX tiene 4.500.000 transistores con un proceso CMOS-silicio de 0,35 micrones mejorado que permite bajar la tensión a 2,8 volt. Externamente posee 321 pines. </a:t>
            </a:r>
          </a:p>
          <a:p>
            <a:pPr marL="0" indent="0" algn="just">
              <a:buNone/>
            </a:pPr>
            <a:r>
              <a:rPr lang="es-MX" sz="2000" dirty="0">
                <a:solidFill>
                  <a:schemeClr val="tx1"/>
                </a:solidFill>
              </a:rPr>
              <a:t>La versión móvil del Pentium MMX permaneció disponible hasta 1999 y alcanzó los 300 MHz.</a:t>
            </a:r>
          </a:p>
        </p:txBody>
      </p:sp>
      <p:pic>
        <p:nvPicPr>
          <p:cNvPr id="9218" name="Picture 2" descr="Intel Pentium MMX es overclockeado y alcanza una mejora del 124%">
            <a:extLst>
              <a:ext uri="{FF2B5EF4-FFF2-40B4-BE49-F238E27FC236}">
                <a16:creationId xmlns:a16="http://schemas.microsoft.com/office/drawing/2014/main" id="{A6534B54-BC4A-42CB-9BF6-C9AE4594A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0662" y="2408288"/>
            <a:ext cx="3010146" cy="300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770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7AF23D7-80ED-472B-9568-B3A9CDC167A1}"/>
              </a:ext>
            </a:extLst>
          </p:cNvPr>
          <p:cNvSpPr>
            <a:spLocks noGrp="1"/>
          </p:cNvSpPr>
          <p:nvPr>
            <p:ph idx="1"/>
          </p:nvPr>
        </p:nvSpPr>
        <p:spPr>
          <a:xfrm>
            <a:off x="581192" y="2180496"/>
            <a:ext cx="11029615" cy="4226930"/>
          </a:xfrm>
        </p:spPr>
        <p:txBody>
          <a:bodyPr>
            <a:normAutofit/>
          </a:bodyPr>
          <a:lstStyle/>
          <a:p>
            <a:pPr marL="0" indent="0" algn="just">
              <a:buNone/>
            </a:pPr>
            <a:r>
              <a:rPr lang="es-MX" sz="2000" dirty="0">
                <a:solidFill>
                  <a:schemeClr val="tx1"/>
                </a:solidFill>
              </a:rPr>
              <a:t>Tras su lanzamiento, el Pentium Pro era un procesador en gran parte incomprendido. Muchos creían que el Pro estaba destinado a reemplazar al P5. Sin embargo, como precursor del Pentium II Xeon, el Pentium Pro se diseñó para manejar cargas de trabajo típicas de servidores y estaciones de trabajo.</a:t>
            </a:r>
          </a:p>
          <a:p>
            <a:pPr marL="0" indent="0" algn="just">
              <a:buNone/>
            </a:pPr>
            <a:r>
              <a:rPr lang="es-MX" sz="2000" dirty="0">
                <a:solidFill>
                  <a:schemeClr val="tx1"/>
                </a:solidFill>
              </a:rPr>
              <a:t>Aparte de lo que implica el nombre, la arquitectura del Pentium Pro era diferente de la de los Pentium normales y, por ejemplo, admitía la ejecución fuera de orden. Además de la arquitectura diferente, el Pentium Pro tenía un bus de direcciones de 36 bits, que admitía hasta 64 GB de memoria.</a:t>
            </a:r>
          </a:p>
          <a:p>
            <a:pPr marL="0" indent="0" algn="just">
              <a:buNone/>
            </a:pPr>
            <a:endParaRPr lang="es-MX" sz="2000" dirty="0">
              <a:solidFill>
                <a:schemeClr val="tx1"/>
              </a:solidFill>
            </a:endParaRPr>
          </a:p>
          <a:p>
            <a:pPr algn="just"/>
            <a:endParaRPr lang="es-MX" sz="2000" dirty="0">
              <a:solidFill>
                <a:schemeClr val="tx1"/>
              </a:solidFill>
            </a:endParaRPr>
          </a:p>
          <a:p>
            <a:pPr marL="0" indent="0" algn="just">
              <a:buNone/>
            </a:pPr>
            <a:endParaRPr lang="es-MX" sz="2000" dirty="0">
              <a:solidFill>
                <a:schemeClr val="tx1"/>
              </a:solidFill>
            </a:endParaRPr>
          </a:p>
          <a:p>
            <a:pPr marL="0" indent="0" algn="just">
              <a:buNone/>
            </a:pPr>
            <a:endParaRPr lang="es-MX" sz="2000" dirty="0">
              <a:solidFill>
                <a:schemeClr val="tx1"/>
              </a:solidFill>
            </a:endParaRPr>
          </a:p>
          <a:p>
            <a:pPr algn="just"/>
            <a:endParaRPr lang="es-MX" sz="2000" dirty="0">
              <a:solidFill>
                <a:schemeClr val="tx1"/>
              </a:solidFill>
            </a:endParaRPr>
          </a:p>
        </p:txBody>
      </p:sp>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PENTIUM PRO</a:t>
            </a:r>
          </a:p>
        </p:txBody>
      </p:sp>
      <p:sp>
        <p:nvSpPr>
          <p:cNvPr id="10" name="Marcador de contenido 2">
            <a:extLst>
              <a:ext uri="{FF2B5EF4-FFF2-40B4-BE49-F238E27FC236}">
                <a16:creationId xmlns:a16="http://schemas.microsoft.com/office/drawing/2014/main" id="{F3A0BBE6-9CAB-4745-93D7-777A3922DC4B}"/>
              </a:ext>
            </a:extLst>
          </p:cNvPr>
          <p:cNvSpPr txBox="1">
            <a:spLocks/>
          </p:cNvSpPr>
          <p:nvPr/>
        </p:nvSpPr>
        <p:spPr>
          <a:xfrm>
            <a:off x="581192" y="3657397"/>
            <a:ext cx="9318182" cy="224522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endParaRPr lang="es-MX" sz="2000" dirty="0">
              <a:solidFill>
                <a:schemeClr val="tx1"/>
              </a:solidFill>
            </a:endParaRPr>
          </a:p>
          <a:p>
            <a:pPr marL="0" indent="0" algn="just">
              <a:buNone/>
            </a:pPr>
            <a:r>
              <a:rPr lang="es-MX" sz="2000" dirty="0">
                <a:solidFill>
                  <a:schemeClr val="tx1"/>
                </a:solidFill>
              </a:rPr>
              <a:t>El Pentium Pro se construyó en 350 nm, tenía 5,5 millones de transistores y tenía varias variantes con velocidades de reloj que iban de 150 a 200 MHz. Su aplicación más famosa fue la integración en la supercomputadora ASCI Red, que fue la primera en romper la barrera de rendimiento de 1 TFLOPS. </a:t>
            </a:r>
          </a:p>
        </p:txBody>
      </p:sp>
      <p:pic>
        <p:nvPicPr>
          <p:cNvPr id="4098" name="Picture 2" descr="Pentium Pro - Wikipedia, la enciclopedia libre">
            <a:extLst>
              <a:ext uri="{FF2B5EF4-FFF2-40B4-BE49-F238E27FC236}">
                <a16:creationId xmlns:a16="http://schemas.microsoft.com/office/drawing/2014/main" id="{01F08BF9-D42A-42D0-A3CB-9AECD860B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7887" y="4293961"/>
            <a:ext cx="1582920" cy="148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78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Pentium II</a:t>
            </a:r>
          </a:p>
        </p:txBody>
      </p:sp>
      <p:sp>
        <p:nvSpPr>
          <p:cNvPr id="6" name="Marcador de contenido 2">
            <a:extLst>
              <a:ext uri="{FF2B5EF4-FFF2-40B4-BE49-F238E27FC236}">
                <a16:creationId xmlns:a16="http://schemas.microsoft.com/office/drawing/2014/main" id="{192EFE69-304D-49CD-8DCE-BEA0FC748FD7}"/>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endParaRPr lang="es-MX" sz="2000" dirty="0">
              <a:solidFill>
                <a:schemeClr val="tx1"/>
              </a:solidFill>
            </a:endParaRPr>
          </a:p>
          <a:p>
            <a:pPr marL="0" indent="0" algn="just">
              <a:buFont typeface="Wingdings 2" panose="05020102010507070707" pitchFamily="18" charset="2"/>
              <a:buNone/>
            </a:pPr>
            <a:r>
              <a:rPr lang="es-MX" sz="2000" dirty="0">
                <a:solidFill>
                  <a:schemeClr val="tx1"/>
                </a:solidFill>
              </a:rPr>
              <a:t>Era un Se lanzó con el núcleo </a:t>
            </a:r>
            <a:r>
              <a:rPr lang="es-MX" sz="2000" dirty="0" err="1">
                <a:solidFill>
                  <a:schemeClr val="tx1"/>
                </a:solidFill>
              </a:rPr>
              <a:t>Klamath</a:t>
            </a:r>
            <a:r>
              <a:rPr lang="es-MX" sz="2000" dirty="0">
                <a:solidFill>
                  <a:schemeClr val="tx1"/>
                </a:solidFill>
              </a:rPr>
              <a:t> de 350 nm (233 y 266 MHz). Deschutes llegó como un encogimiento a 250 nm y velocidades de reloj de hasta 450 nm en 1998, y también se ofreció como Pentium II </a:t>
            </a:r>
            <a:r>
              <a:rPr lang="es-MX" sz="2000" dirty="0" err="1">
                <a:solidFill>
                  <a:schemeClr val="tx1"/>
                </a:solidFill>
              </a:rPr>
              <a:t>Overdrive</a:t>
            </a:r>
            <a:r>
              <a:rPr lang="es-MX" sz="2000" dirty="0">
                <a:solidFill>
                  <a:schemeClr val="tx1"/>
                </a:solidFill>
              </a:rPr>
              <a:t> como una opción de actualización para el Pentium Pro. Los procesadores Mobile Pentium II obtuvieron los núcleos Tonga de 250 nm y Dixon de 250 nm y 250 nm / 180 nm.</a:t>
            </a:r>
          </a:p>
        </p:txBody>
      </p:sp>
      <p:pic>
        <p:nvPicPr>
          <p:cNvPr id="14338" name="Picture 2" descr="Procesador Intel Pentium II 450 MHz | Procesadores">
            <a:extLst>
              <a:ext uri="{FF2B5EF4-FFF2-40B4-BE49-F238E27FC236}">
                <a16:creationId xmlns:a16="http://schemas.microsoft.com/office/drawing/2014/main" id="{63CCB107-0A02-4852-8D63-3739485945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5" t="4870" b="7547"/>
          <a:stretch/>
        </p:blipFill>
        <p:spPr bwMode="auto">
          <a:xfrm>
            <a:off x="581192" y="2511375"/>
            <a:ext cx="3434216" cy="1586782"/>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357F5447-46F7-4E47-B4ED-B9DBA4BC6B68}"/>
              </a:ext>
            </a:extLst>
          </p:cNvPr>
          <p:cNvSpPr txBox="1">
            <a:spLocks/>
          </p:cNvSpPr>
          <p:nvPr/>
        </p:nvSpPr>
        <p:spPr>
          <a:xfrm>
            <a:off x="4015409" y="1971273"/>
            <a:ext cx="7595397" cy="266698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s-MX" sz="2000" dirty="0">
                <a:solidFill>
                  <a:schemeClr val="tx1"/>
                </a:solidFill>
              </a:rPr>
              <a:t>Era un procesador centrado en el consumidor desarrollado sobre la arquitectura P6 de sexta generación y la primera CPU Intel que se entregó en un módulo de ranura similar a un cartucho y no en un dispositivo de socket. El Pentium II tenía 2 millones de transistores más (7,5 millones) que el P6, mejorando significativamente la ejecución de 16 bits, que fue un problema en la versión inicial del P6, y continuó con el conjunto de instrucciones MMX que se introdujo con el Pentium.</a:t>
            </a:r>
          </a:p>
        </p:txBody>
      </p:sp>
    </p:spTree>
    <p:extLst>
      <p:ext uri="{BB962C8B-B14F-4D97-AF65-F5344CB8AC3E}">
        <p14:creationId xmlns:p14="http://schemas.microsoft.com/office/powerpoint/2010/main" val="1459118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13C80-6C7D-42ED-B983-F04D5F63DAAD}"/>
              </a:ext>
            </a:extLst>
          </p:cNvPr>
          <p:cNvSpPr>
            <a:spLocks noGrp="1"/>
          </p:cNvSpPr>
          <p:nvPr>
            <p:ph type="title"/>
          </p:nvPr>
        </p:nvSpPr>
        <p:spPr/>
        <p:txBody>
          <a:bodyPr>
            <a:normAutofit/>
          </a:bodyPr>
          <a:lstStyle/>
          <a:p>
            <a:pPr algn="ctr"/>
            <a:r>
              <a:rPr lang="es-MX" sz="5400" dirty="0"/>
              <a:t>Intel PENTIUM II XEON</a:t>
            </a:r>
          </a:p>
        </p:txBody>
      </p:sp>
      <p:sp>
        <p:nvSpPr>
          <p:cNvPr id="3" name="Marcador de contenido 2">
            <a:extLst>
              <a:ext uri="{FF2B5EF4-FFF2-40B4-BE49-F238E27FC236}">
                <a16:creationId xmlns:a16="http://schemas.microsoft.com/office/drawing/2014/main" id="{F7AF23D7-80ED-472B-9568-B3A9CDC167A1}"/>
              </a:ext>
            </a:extLst>
          </p:cNvPr>
          <p:cNvSpPr>
            <a:spLocks noGrp="1"/>
          </p:cNvSpPr>
          <p:nvPr>
            <p:ph idx="1"/>
          </p:nvPr>
        </p:nvSpPr>
        <p:spPr>
          <a:xfrm>
            <a:off x="2994991" y="2180496"/>
            <a:ext cx="8615815" cy="3678303"/>
          </a:xfrm>
        </p:spPr>
        <p:txBody>
          <a:bodyPr>
            <a:normAutofit/>
          </a:bodyPr>
          <a:lstStyle/>
          <a:p>
            <a:pPr marL="0" indent="0" algn="just">
              <a:buNone/>
            </a:pPr>
            <a:r>
              <a:rPr lang="es-MX" sz="2000" dirty="0">
                <a:solidFill>
                  <a:schemeClr val="tx1"/>
                </a:solidFill>
              </a:rPr>
              <a:t>En el mismo año, Intel también ofreció el núcleo Deschutes como un Pentium II Xeon con una memoria caché más grande y soporte para dos procesadores.</a:t>
            </a:r>
          </a:p>
        </p:txBody>
      </p:sp>
      <p:pic>
        <p:nvPicPr>
          <p:cNvPr id="5" name="Picture 4" descr="D6119-60001 HP Pentium II Xeon 1 Core 400MHz Slot 2 1 MB L2 Processor">
            <a:extLst>
              <a:ext uri="{FF2B5EF4-FFF2-40B4-BE49-F238E27FC236}">
                <a16:creationId xmlns:a16="http://schemas.microsoft.com/office/drawing/2014/main" id="{1A72B99E-282D-48D0-84F7-8F2FE7346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2865006"/>
            <a:ext cx="2307782" cy="230778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6E813CB4-042E-4744-AE36-9BCE02461B88}"/>
              </a:ext>
            </a:extLst>
          </p:cNvPr>
          <p:cNvSpPr txBox="1"/>
          <p:nvPr/>
        </p:nvSpPr>
        <p:spPr>
          <a:xfrm>
            <a:off x="6559826" y="5885303"/>
            <a:ext cx="5050982" cy="707886"/>
          </a:xfrm>
          <a:prstGeom prst="rect">
            <a:avLst/>
          </a:prstGeom>
          <a:noFill/>
        </p:spPr>
        <p:txBody>
          <a:bodyPr wrap="square" rtlCol="0">
            <a:spAutoFit/>
          </a:bodyPr>
          <a:lstStyle/>
          <a:p>
            <a:r>
              <a:rPr lang="es-MX" sz="2000" i="1" dirty="0">
                <a:solidFill>
                  <a:srgbClr val="828282"/>
                </a:solidFill>
                <a:hlinkClick r:id="rId3">
                  <a:extLst>
                    <a:ext uri="{A12FA001-AC4F-418D-AE19-62706E023703}">
                      <ahyp:hlinkClr xmlns:ahyp="http://schemas.microsoft.com/office/drawing/2018/hyperlinkcolor" val="tx"/>
                    </a:ext>
                  </a:extLst>
                </a:hlinkClick>
              </a:rPr>
              <a:t>Ver modelos y especificaciones de </a:t>
            </a:r>
            <a:r>
              <a:rPr lang="es-MX" sz="2000" i="1" dirty="0">
                <a:solidFill>
                  <a:schemeClr val="tx1">
                    <a:lumMod val="50000"/>
                    <a:lumOff val="50000"/>
                  </a:schemeClr>
                </a:solidFill>
                <a:hlinkClick r:id="rId3">
                  <a:extLst>
                    <a:ext uri="{A12FA001-AC4F-418D-AE19-62706E023703}">
                      <ahyp:hlinkClr xmlns:ahyp="http://schemas.microsoft.com/office/drawing/2018/hyperlinkcolor" val="tx"/>
                    </a:ext>
                  </a:extLst>
                </a:hlinkClick>
              </a:rPr>
              <a:t>los procesadores Intel Xeon vinculados a la marca Pentium (y otros) </a:t>
            </a:r>
            <a:endParaRPr lang="es-MX" sz="2000" i="1" dirty="0">
              <a:solidFill>
                <a:schemeClr val="tx1">
                  <a:lumMod val="50000"/>
                  <a:lumOff val="50000"/>
                </a:schemeClr>
              </a:solidFill>
            </a:endParaRPr>
          </a:p>
        </p:txBody>
      </p:sp>
    </p:spTree>
    <p:extLst>
      <p:ext uri="{BB962C8B-B14F-4D97-AF65-F5344CB8AC3E}">
        <p14:creationId xmlns:p14="http://schemas.microsoft.com/office/powerpoint/2010/main" val="1703210387"/>
      </p:ext>
    </p:extLst>
  </p:cSld>
  <p:clrMapOvr>
    <a:masterClrMapping/>
  </p:clrMapOvr>
</p:sld>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Dividendo</Template>
  <TotalTime>1284</TotalTime>
  <Words>4155</Words>
  <Application>Microsoft Office PowerPoint</Application>
  <PresentationFormat>Panorámica</PresentationFormat>
  <Paragraphs>191</Paragraphs>
  <Slides>37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37</vt:i4>
      </vt:variant>
    </vt:vector>
  </HeadingPairs>
  <TitlesOfParts>
    <vt:vector size="44" baseType="lpstr">
      <vt:lpstr>Arial</vt:lpstr>
      <vt:lpstr>Berlin Sans FB</vt:lpstr>
      <vt:lpstr>Berlin Sans FB Demi</vt:lpstr>
      <vt:lpstr>Forte</vt:lpstr>
      <vt:lpstr>Gill Sans MT</vt:lpstr>
      <vt:lpstr>Wingdings 2</vt:lpstr>
      <vt:lpstr>Dividendo</vt:lpstr>
      <vt:lpstr>Presentación de PowerPoint</vt:lpstr>
      <vt:lpstr>INTEL CORPORATION</vt:lpstr>
      <vt:lpstr>Procesadores Intel</vt:lpstr>
      <vt:lpstr>INTEL PENTIUM</vt:lpstr>
      <vt:lpstr>Presentación de PowerPoint</vt:lpstr>
      <vt:lpstr>Intel PENTIUM MMX</vt:lpstr>
      <vt:lpstr>PENTIUM PRO</vt:lpstr>
      <vt:lpstr>INTEL Pentium II</vt:lpstr>
      <vt:lpstr>Intel PENTIUM II XEON</vt:lpstr>
      <vt:lpstr>Intel CELERON</vt:lpstr>
      <vt:lpstr>Presentación de PowerPoint</vt:lpstr>
      <vt:lpstr>INTEL Pentium IIi</vt:lpstr>
      <vt:lpstr>INTEL Pentium Iii xEON</vt:lpstr>
      <vt:lpstr>INTEL TIMNA</vt:lpstr>
      <vt:lpstr>INTEL Pentium 4</vt:lpstr>
      <vt:lpstr>Presentación de PowerPoint</vt:lpstr>
      <vt:lpstr>INTEL xEON</vt:lpstr>
      <vt:lpstr>INTEL ITANIUM</vt:lpstr>
      <vt:lpstr>Presentación de PowerPoint</vt:lpstr>
      <vt:lpstr>INTEL PENTIUM M</vt:lpstr>
      <vt:lpstr>INTEL PENTIUM D</vt:lpstr>
      <vt:lpstr>INTEL CORE SOLO</vt:lpstr>
      <vt:lpstr>INTEL CORE DUO</vt:lpstr>
      <vt:lpstr>INTEL CORE 2 DUO</vt:lpstr>
      <vt:lpstr>INTEL CORE i-SERIES</vt:lpstr>
      <vt:lpstr>INTEL CORE i3</vt:lpstr>
      <vt:lpstr>INTEL CORE i5</vt:lpstr>
      <vt:lpstr>INTEL CORE i7</vt:lpstr>
      <vt:lpstr>INTEL ATOM</vt:lpstr>
      <vt:lpstr>INTEL PENTIUM GOLD</vt:lpstr>
      <vt:lpstr>INTEL PENTIUM SILVER</vt:lpstr>
      <vt:lpstr>INTEL MIC (Intel Xeon PHI) </vt:lpstr>
      <vt:lpstr>Presentación de PowerPoint</vt:lpstr>
      <vt:lpstr>Presentación de PowerPoint</vt:lpstr>
      <vt:lpstr>INTEL CORE i9</vt:lpstr>
      <vt:lpstr>Hoy en día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Felipe Renovato</dc:creator>
  <cp:lastModifiedBy>Felipe Renovato</cp:lastModifiedBy>
  <cp:revision>97</cp:revision>
  <dcterms:created xsi:type="dcterms:W3CDTF">2021-04-16T02:00:40Z</dcterms:created>
  <dcterms:modified xsi:type="dcterms:W3CDTF">2021-06-18T01:05:31Z</dcterms:modified>
</cp:coreProperties>
</file>